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0658"/>
    <a:srgbClr val="AAC1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2"/>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4758F-9C0C-3698-B629-EC8080808FE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0892842B-FD44-7D97-A214-6BAD8840C2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12877FC8-2855-216B-14B6-49E3272C08FC}"/>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5" name="Espaço Reservado para Rodapé 4">
            <a:extLst>
              <a:ext uri="{FF2B5EF4-FFF2-40B4-BE49-F238E27FC236}">
                <a16:creationId xmlns:a16="http://schemas.microsoft.com/office/drawing/2014/main" id="{07361240-01D4-4F45-CC08-BD391963854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7170D04-7B0C-7C84-4589-280A51D150F8}"/>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3885907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040F75-38FB-A015-C426-DE31B238E6B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8C3A547-9203-8121-B4B1-47A0675D3032}"/>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2933219-39A9-A4A3-06EC-4F1712945965}"/>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5" name="Espaço Reservado para Rodapé 4">
            <a:extLst>
              <a:ext uri="{FF2B5EF4-FFF2-40B4-BE49-F238E27FC236}">
                <a16:creationId xmlns:a16="http://schemas.microsoft.com/office/drawing/2014/main" id="{8FEB9FB5-204B-C05B-BE44-B89164B578B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1015507-A2D4-C529-31CB-65329F8E4200}"/>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3998293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E085F34-558F-78D9-64EC-5765D2CA86F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AAE870E6-DC89-023E-45E7-78D81EA91E3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53E2410-5971-2620-10E9-E43925465EFA}"/>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5" name="Espaço Reservado para Rodapé 4">
            <a:extLst>
              <a:ext uri="{FF2B5EF4-FFF2-40B4-BE49-F238E27FC236}">
                <a16:creationId xmlns:a16="http://schemas.microsoft.com/office/drawing/2014/main" id="{84246125-BACB-B6A2-12C5-6DC606CCF29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E770EB1-45C1-4727-1719-67DE8F9B3496}"/>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1259065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D1F56-66BD-AEBE-A01B-48201977E75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0AE52E0-0B77-3672-2683-AB3076D050B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758F150-3E27-BD81-F521-9F4AEA44EC4E}"/>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5" name="Espaço Reservado para Rodapé 4">
            <a:extLst>
              <a:ext uri="{FF2B5EF4-FFF2-40B4-BE49-F238E27FC236}">
                <a16:creationId xmlns:a16="http://schemas.microsoft.com/office/drawing/2014/main" id="{5D4C470B-5D80-9BA3-36D8-D65E7C874E4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87C5A31-5F27-2F3C-6821-F5FBAF3A830D}"/>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308593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B1D8E4-4463-5626-7568-EF5A155E74B2}"/>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4B1634B-193A-C3FF-9041-F108A59CD8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6DFC2E9-1B00-D7B8-90E7-7CB7E7A1B6C5}"/>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5" name="Espaço Reservado para Rodapé 4">
            <a:extLst>
              <a:ext uri="{FF2B5EF4-FFF2-40B4-BE49-F238E27FC236}">
                <a16:creationId xmlns:a16="http://schemas.microsoft.com/office/drawing/2014/main" id="{491ECDF4-FA66-843C-C9F0-86C10CFC4B9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584690D-2459-153B-E4F7-60B38DF04F8E}"/>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2105990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12DE1-9CC8-F038-DF7F-B170469E074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CE1BC9D-5792-E3E6-F978-D6DCD954D2D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8289E55-EE2F-4537-B90B-B275779834F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E69A7F2-6792-33B1-086E-44A6A85BE4D7}"/>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6" name="Espaço Reservado para Rodapé 5">
            <a:extLst>
              <a:ext uri="{FF2B5EF4-FFF2-40B4-BE49-F238E27FC236}">
                <a16:creationId xmlns:a16="http://schemas.microsoft.com/office/drawing/2014/main" id="{EE847B79-0311-5883-89CF-7FE44C25CA7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EEC8966-1131-0A87-F2F6-F3A4B76F06C2}"/>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3894633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92DB26-7985-8AB9-23C5-75A0870723B8}"/>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0678F2F-B132-4060-1EA6-F57AECF494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EF42FC3-F3ED-4187-9CB9-52D1CCF00A9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F0024585-A208-CD68-7A96-4DC85DE67E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2560FEE-F8AA-6D35-BC70-E32CBFE87181}"/>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8AA7732-FDF4-C54A-5FF7-32C20883124B}"/>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8" name="Espaço Reservado para Rodapé 7">
            <a:extLst>
              <a:ext uri="{FF2B5EF4-FFF2-40B4-BE49-F238E27FC236}">
                <a16:creationId xmlns:a16="http://schemas.microsoft.com/office/drawing/2014/main" id="{B2495C0F-3AD4-B27E-C8C9-19EC51E4767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37608C0B-12C7-D3D5-A0B8-F4A058ADD766}"/>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1924833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2E97F-953E-5671-5F2C-6D541A66B60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EC0A45D-78CE-4851-CACB-31822C18B49B}"/>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4" name="Espaço Reservado para Rodapé 3">
            <a:extLst>
              <a:ext uri="{FF2B5EF4-FFF2-40B4-BE49-F238E27FC236}">
                <a16:creationId xmlns:a16="http://schemas.microsoft.com/office/drawing/2014/main" id="{A0031692-17A0-9F4A-A48F-BF7F5386DF64}"/>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A9357FEE-1408-C01E-2D9F-54B8878856AE}"/>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3635375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06BD70E-EC81-8DA1-9DC8-28C9F30B85CF}"/>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3" name="Espaço Reservado para Rodapé 2">
            <a:extLst>
              <a:ext uri="{FF2B5EF4-FFF2-40B4-BE49-F238E27FC236}">
                <a16:creationId xmlns:a16="http://schemas.microsoft.com/office/drawing/2014/main" id="{04EB2C61-57D7-73C9-EFA1-2E325453E676}"/>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83CDAC5-2993-84AF-FE69-B0314804AE82}"/>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3790912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4EE43-4539-8593-165C-C99F4989C4E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812B63A-E8A9-5995-28AC-B5B6DA008C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3DE49E0D-E028-3456-6EDA-348271A652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D6350B9-1559-204B-AF59-565CF83178C1}"/>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6" name="Espaço Reservado para Rodapé 5">
            <a:extLst>
              <a:ext uri="{FF2B5EF4-FFF2-40B4-BE49-F238E27FC236}">
                <a16:creationId xmlns:a16="http://schemas.microsoft.com/office/drawing/2014/main" id="{DFE0408F-7431-B350-3C29-C01810D03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B2D8581-814A-77C1-7982-E4B7BD26799C}"/>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2125287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8B9B15-A62A-7CB6-3FC6-572E7678BC6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876AA624-B42C-9A1E-2EE3-C954D6C672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422851F7-11FE-8ADA-4D60-3F021CCAD3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145A814-EE55-9732-EF3B-8114B1BAFBBA}"/>
              </a:ext>
            </a:extLst>
          </p:cNvPr>
          <p:cNvSpPr>
            <a:spLocks noGrp="1"/>
          </p:cNvSpPr>
          <p:nvPr>
            <p:ph type="dt" sz="half" idx="10"/>
          </p:nvPr>
        </p:nvSpPr>
        <p:spPr/>
        <p:txBody>
          <a:bodyPr/>
          <a:lstStyle/>
          <a:p>
            <a:fld id="{0D4E20B1-8536-A544-B860-81CC86BC11F7}" type="datetimeFigureOut">
              <a:rPr lang="pt-BR" smtClean="0"/>
              <a:t>21/10/2022</a:t>
            </a:fld>
            <a:endParaRPr lang="pt-BR"/>
          </a:p>
        </p:txBody>
      </p:sp>
      <p:sp>
        <p:nvSpPr>
          <p:cNvPr id="6" name="Espaço Reservado para Rodapé 5">
            <a:extLst>
              <a:ext uri="{FF2B5EF4-FFF2-40B4-BE49-F238E27FC236}">
                <a16:creationId xmlns:a16="http://schemas.microsoft.com/office/drawing/2014/main" id="{C2EAB5FB-1437-7D53-8A86-D22160B1CA5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5452392-92F8-006A-90CD-B24A668C2699}"/>
              </a:ext>
            </a:extLst>
          </p:cNvPr>
          <p:cNvSpPr>
            <a:spLocks noGrp="1"/>
          </p:cNvSpPr>
          <p:nvPr>
            <p:ph type="sldNum" sz="quarter" idx="12"/>
          </p:nvPr>
        </p:nvSpPr>
        <p:spPr/>
        <p:txBody>
          <a:bodyPr/>
          <a:lstStyle/>
          <a:p>
            <a:fld id="{C0C49B7B-316E-3844-9544-2283F7977A7B}" type="slidenum">
              <a:rPr lang="pt-BR" smtClean="0"/>
              <a:t>‹nº›</a:t>
            </a:fld>
            <a:endParaRPr lang="pt-BR"/>
          </a:p>
        </p:txBody>
      </p:sp>
    </p:spTree>
    <p:extLst>
      <p:ext uri="{BB962C8B-B14F-4D97-AF65-F5344CB8AC3E}">
        <p14:creationId xmlns:p14="http://schemas.microsoft.com/office/powerpoint/2010/main" val="906035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54E5267-D833-6065-EA03-8FF8D7169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0752456-80C3-2BD9-C368-2FFE27D03A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AFD04C6-7BE1-5006-7135-5D3B21738E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4E20B1-8536-A544-B860-81CC86BC11F7}" type="datetimeFigureOut">
              <a:rPr lang="pt-BR" smtClean="0"/>
              <a:t>21/10/2022</a:t>
            </a:fld>
            <a:endParaRPr lang="pt-BR"/>
          </a:p>
        </p:txBody>
      </p:sp>
      <p:sp>
        <p:nvSpPr>
          <p:cNvPr id="5" name="Espaço Reservado para Rodapé 4">
            <a:extLst>
              <a:ext uri="{FF2B5EF4-FFF2-40B4-BE49-F238E27FC236}">
                <a16:creationId xmlns:a16="http://schemas.microsoft.com/office/drawing/2014/main" id="{90B1C839-5B87-946A-6BAF-8E6EFBDA79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A59E0E52-B9ED-8763-8B86-D557901A8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C49B7B-316E-3844-9544-2283F7977A7B}" type="slidenum">
              <a:rPr lang="pt-BR" smtClean="0"/>
              <a:t>‹nº›</a:t>
            </a:fld>
            <a:endParaRPr lang="pt-BR"/>
          </a:p>
        </p:txBody>
      </p:sp>
    </p:spTree>
    <p:extLst>
      <p:ext uri="{BB962C8B-B14F-4D97-AF65-F5344CB8AC3E}">
        <p14:creationId xmlns:p14="http://schemas.microsoft.com/office/powerpoint/2010/main" val="1065000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archive.ics.uci.edu/ml/datasets/spambase" TargetMode="External"/><Relationship Id="rId4" Type="http://schemas.openxmlformats.org/officeDocument/2006/relationships/hyperlink" Target="https://ieeexplore.ieee.org/abstract/document/597903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ieeexplore.ieee.org/abstract/document/597903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ieeexplore.ieee.org/abstract/document/597903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www.kaggle.com/datasets/vjchoudhary7/customer-segmentation-tutorial-in-python" TargetMode="External"/><Relationship Id="rId4" Type="http://schemas.openxmlformats.org/officeDocument/2006/relationships/hyperlink" Target="https://www.kdnuggets.com/2019/11/customer-segmentation-using-k-means-clustering.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medium.com/geekculture/3-signs-you-dont-need-machine-learning-958199b30c3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E2F89DC-2665-C90A-9645-A40FBFEF2625}"/>
              </a:ext>
            </a:extLst>
          </p:cNvPr>
          <p:cNvPicPr>
            <a:picLocks noChangeAspect="1"/>
          </p:cNvPicPr>
          <p:nvPr/>
        </p:nvPicPr>
        <p:blipFill>
          <a:blip r:embed="rId3"/>
          <a:stretch>
            <a:fillRect/>
          </a:stretch>
        </p:blipFill>
        <p:spPr>
          <a:xfrm>
            <a:off x="9016802" y="158964"/>
            <a:ext cx="2985366" cy="473450"/>
          </a:xfrm>
          <a:prstGeom prst="rect">
            <a:avLst/>
          </a:prstGeom>
        </p:spPr>
      </p:pic>
      <p:sp>
        <p:nvSpPr>
          <p:cNvPr id="7" name="CaixaDeTexto 6">
            <a:extLst>
              <a:ext uri="{FF2B5EF4-FFF2-40B4-BE49-F238E27FC236}">
                <a16:creationId xmlns:a16="http://schemas.microsoft.com/office/drawing/2014/main" id="{4FA5386E-9E48-6684-E5FD-296E32F20CDC}"/>
              </a:ext>
            </a:extLst>
          </p:cNvPr>
          <p:cNvSpPr txBox="1"/>
          <p:nvPr/>
        </p:nvSpPr>
        <p:spPr>
          <a:xfrm>
            <a:off x="1818194" y="2164180"/>
            <a:ext cx="8555612" cy="1569660"/>
          </a:xfrm>
          <a:prstGeom prst="rect">
            <a:avLst/>
          </a:prstGeom>
          <a:noFill/>
        </p:spPr>
        <p:txBody>
          <a:bodyPr wrap="none" rtlCol="0">
            <a:spAutoFit/>
          </a:bodyPr>
          <a:lstStyle/>
          <a:p>
            <a:pPr algn="ctr"/>
            <a:r>
              <a:rPr lang="pt-BR" sz="3600" dirty="0">
                <a:solidFill>
                  <a:srgbClr val="F00658"/>
                </a:solidFill>
                <a:latin typeface="Segoe UI" panose="020B0502040204020203" pitchFamily="34" charset="0"/>
                <a:cs typeface="Segoe UI" panose="020B0502040204020203" pitchFamily="34" charset="0"/>
              </a:rPr>
              <a:t>MODELOS DE INTELIGÊNCIA ARTIFICIAL </a:t>
            </a:r>
          </a:p>
          <a:p>
            <a:pPr algn="ctr"/>
            <a:r>
              <a:rPr lang="pt-BR" sz="6000" dirty="0">
                <a:solidFill>
                  <a:srgbClr val="F00658"/>
                </a:solidFill>
                <a:latin typeface="Segoe UI" panose="020B0502040204020203" pitchFamily="34" charset="0"/>
                <a:cs typeface="Segoe UI" panose="020B0502040204020203" pitchFamily="34" charset="0"/>
              </a:rPr>
              <a:t>&amp; MACHINE LEARNING</a:t>
            </a:r>
          </a:p>
        </p:txBody>
      </p:sp>
      <p:sp>
        <p:nvSpPr>
          <p:cNvPr id="8" name="CaixaDeTexto 7">
            <a:extLst>
              <a:ext uri="{FF2B5EF4-FFF2-40B4-BE49-F238E27FC236}">
                <a16:creationId xmlns:a16="http://schemas.microsoft.com/office/drawing/2014/main" id="{2013139A-003E-CC92-0397-0DDA5D9E4724}"/>
              </a:ext>
            </a:extLst>
          </p:cNvPr>
          <p:cNvSpPr txBox="1"/>
          <p:nvPr/>
        </p:nvSpPr>
        <p:spPr>
          <a:xfrm>
            <a:off x="8983387" y="4299668"/>
            <a:ext cx="1798890" cy="400110"/>
          </a:xfrm>
          <a:prstGeom prst="rect">
            <a:avLst/>
          </a:prstGeom>
          <a:noFill/>
        </p:spPr>
        <p:txBody>
          <a:bodyPr wrap="none" rtlCol="0">
            <a:spAutoFit/>
          </a:bodyPr>
          <a:lstStyle/>
          <a:p>
            <a:pPr algn="ctr"/>
            <a:r>
              <a:rPr lang="pt-BR" sz="2000" dirty="0">
                <a:solidFill>
                  <a:srgbClr val="AAC1CD"/>
                </a:solidFill>
                <a:latin typeface="Segoe UI" panose="020B0502040204020203" pitchFamily="34" charset="0"/>
                <a:cs typeface="Segoe UI" panose="020B0502040204020203" pitchFamily="34" charset="0"/>
              </a:rPr>
              <a:t>TURMA - 24IA</a:t>
            </a:r>
            <a:endParaRPr lang="pt-BR" sz="4000" dirty="0">
              <a:solidFill>
                <a:srgbClr val="AAC1CD"/>
              </a:solidFill>
              <a:latin typeface="Segoe UI" panose="020B0502040204020203" pitchFamily="34" charset="0"/>
              <a:cs typeface="Segoe UI" panose="020B0502040204020203" pitchFamily="34" charset="0"/>
            </a:endParaRPr>
          </a:p>
        </p:txBody>
      </p:sp>
      <p:sp>
        <p:nvSpPr>
          <p:cNvPr id="9" name="CaixaDeTexto 8">
            <a:extLst>
              <a:ext uri="{FF2B5EF4-FFF2-40B4-BE49-F238E27FC236}">
                <a16:creationId xmlns:a16="http://schemas.microsoft.com/office/drawing/2014/main" id="{0E4D7B14-92A2-4C5B-1F99-698D184D30E4}"/>
              </a:ext>
            </a:extLst>
          </p:cNvPr>
          <p:cNvSpPr txBox="1"/>
          <p:nvPr/>
        </p:nvSpPr>
        <p:spPr>
          <a:xfrm>
            <a:off x="5382318" y="5265606"/>
            <a:ext cx="5411161" cy="400110"/>
          </a:xfrm>
          <a:prstGeom prst="rect">
            <a:avLst/>
          </a:prstGeom>
          <a:noFill/>
        </p:spPr>
        <p:txBody>
          <a:bodyPr wrap="none" rtlCol="0">
            <a:spAutoFit/>
          </a:bodyPr>
          <a:lstStyle/>
          <a:p>
            <a:pPr algn="ctr"/>
            <a:r>
              <a:rPr lang="pt-BR" sz="2000" dirty="0">
                <a:solidFill>
                  <a:srgbClr val="AAC1CD"/>
                </a:solidFill>
                <a:latin typeface="Segoe UI" panose="020B0502040204020203" pitchFamily="34" charset="0"/>
                <a:cs typeface="Segoe UI" panose="020B0502040204020203" pitchFamily="34" charset="0"/>
              </a:rPr>
              <a:t>ANDREY FERREIRA DE ALMEIDA – </a:t>
            </a:r>
            <a:r>
              <a:rPr lang="pt-BR" sz="2000" dirty="0">
                <a:solidFill>
                  <a:srgbClr val="F00658"/>
                </a:solidFill>
                <a:latin typeface="Segoe UI" panose="020B0502040204020203" pitchFamily="34" charset="0"/>
                <a:cs typeface="Segoe UI" panose="020B0502040204020203" pitchFamily="34" charset="0"/>
              </a:rPr>
              <a:t>RM: 344545</a:t>
            </a:r>
            <a:endParaRPr lang="pt-BR" sz="4000" dirty="0">
              <a:solidFill>
                <a:srgbClr val="F00658"/>
              </a:solidFill>
              <a:latin typeface="Segoe UI" panose="020B0502040204020203" pitchFamily="34" charset="0"/>
              <a:cs typeface="Segoe UI" panose="020B0502040204020203" pitchFamily="34" charset="0"/>
            </a:endParaRPr>
          </a:p>
        </p:txBody>
      </p:sp>
      <p:sp>
        <p:nvSpPr>
          <p:cNvPr id="10" name="CaixaDeTexto 9">
            <a:extLst>
              <a:ext uri="{FF2B5EF4-FFF2-40B4-BE49-F238E27FC236}">
                <a16:creationId xmlns:a16="http://schemas.microsoft.com/office/drawing/2014/main" id="{601942B7-6DF1-C2C2-B3EF-5588A5F7948B}"/>
              </a:ext>
            </a:extLst>
          </p:cNvPr>
          <p:cNvSpPr txBox="1"/>
          <p:nvPr/>
        </p:nvSpPr>
        <p:spPr>
          <a:xfrm>
            <a:off x="5541207" y="5665716"/>
            <a:ext cx="5252272" cy="400110"/>
          </a:xfrm>
          <a:prstGeom prst="rect">
            <a:avLst/>
          </a:prstGeom>
          <a:noFill/>
        </p:spPr>
        <p:txBody>
          <a:bodyPr wrap="none" rtlCol="0">
            <a:spAutoFit/>
          </a:bodyPr>
          <a:lstStyle/>
          <a:p>
            <a:pPr algn="ctr"/>
            <a:r>
              <a:rPr lang="pt-BR" sz="2000" dirty="0">
                <a:solidFill>
                  <a:srgbClr val="AAC1CD"/>
                </a:solidFill>
                <a:latin typeface="Segoe UI" panose="020B0502040204020203" pitchFamily="34" charset="0"/>
                <a:cs typeface="Segoe UI" panose="020B0502040204020203" pitchFamily="34" charset="0"/>
              </a:rPr>
              <a:t>DIEGO COHEN MENDES ROSA – </a:t>
            </a:r>
            <a:r>
              <a:rPr lang="pt-BR" sz="2000" dirty="0">
                <a:solidFill>
                  <a:srgbClr val="F00658"/>
                </a:solidFill>
                <a:latin typeface="Segoe UI" panose="020B0502040204020203" pitchFamily="34" charset="0"/>
                <a:cs typeface="Segoe UI" panose="020B0502040204020203" pitchFamily="34" charset="0"/>
              </a:rPr>
              <a:t>RM: 344154</a:t>
            </a:r>
            <a:endParaRPr lang="pt-BR" sz="4000" dirty="0">
              <a:solidFill>
                <a:srgbClr val="F0065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242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E2F89DC-2665-C90A-9645-A40FBFEF2625}"/>
              </a:ext>
            </a:extLst>
          </p:cNvPr>
          <p:cNvPicPr>
            <a:picLocks noChangeAspect="1"/>
          </p:cNvPicPr>
          <p:nvPr/>
        </p:nvPicPr>
        <p:blipFill>
          <a:blip r:embed="rId3"/>
          <a:stretch>
            <a:fillRect/>
          </a:stretch>
        </p:blipFill>
        <p:spPr>
          <a:xfrm>
            <a:off x="10880282" y="158964"/>
            <a:ext cx="1121885" cy="177920"/>
          </a:xfrm>
          <a:prstGeom prst="rect">
            <a:avLst/>
          </a:prstGeom>
        </p:spPr>
      </p:pic>
      <p:sp>
        <p:nvSpPr>
          <p:cNvPr id="7" name="CaixaDeTexto 6">
            <a:extLst>
              <a:ext uri="{FF2B5EF4-FFF2-40B4-BE49-F238E27FC236}">
                <a16:creationId xmlns:a16="http://schemas.microsoft.com/office/drawing/2014/main" id="{4FA5386E-9E48-6684-E5FD-296E32F20CDC}"/>
              </a:ext>
            </a:extLst>
          </p:cNvPr>
          <p:cNvSpPr txBox="1"/>
          <p:nvPr/>
        </p:nvSpPr>
        <p:spPr>
          <a:xfrm>
            <a:off x="236932" y="247924"/>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1) PROBLEMA DE APRENDIZADO SUPERVISIONADO</a:t>
            </a:r>
          </a:p>
        </p:txBody>
      </p:sp>
      <p:sp>
        <p:nvSpPr>
          <p:cNvPr id="8" name="CaixaDeTexto 7">
            <a:extLst>
              <a:ext uri="{FF2B5EF4-FFF2-40B4-BE49-F238E27FC236}">
                <a16:creationId xmlns:a16="http://schemas.microsoft.com/office/drawing/2014/main" id="{2013139A-003E-CC92-0397-0DDA5D9E4724}"/>
              </a:ext>
            </a:extLst>
          </p:cNvPr>
          <p:cNvSpPr txBox="1"/>
          <p:nvPr/>
        </p:nvSpPr>
        <p:spPr>
          <a:xfrm>
            <a:off x="236932" y="5498707"/>
            <a:ext cx="11765235" cy="1200329"/>
          </a:xfrm>
          <a:prstGeom prst="rect">
            <a:avLst/>
          </a:prstGeom>
          <a:noFill/>
        </p:spPr>
        <p:txBody>
          <a:bodyPr wrap="square" rtlCol="0">
            <a:spAutoFit/>
          </a:bodyPr>
          <a:lstStyle/>
          <a:p>
            <a:r>
              <a:rPr lang="pt-BR" sz="1200" b="1" dirty="0">
                <a:solidFill>
                  <a:srgbClr val="F00658"/>
                </a:solidFill>
                <a:latin typeface="Segoe UI" panose="020B0502040204020203" pitchFamily="34" charset="0"/>
                <a:cs typeface="Segoe UI" panose="020B0502040204020203" pitchFamily="34" charset="0"/>
              </a:rPr>
              <a:t>FONTE:</a:t>
            </a:r>
          </a:p>
          <a:p>
            <a:br>
              <a:rPr lang="pt-BR" sz="1200" b="1" dirty="0">
                <a:solidFill>
                  <a:srgbClr val="AAC1CD"/>
                </a:solidFill>
                <a:latin typeface="Segoe UI" panose="020B0502040204020203" pitchFamily="34" charset="0"/>
                <a:cs typeface="Segoe UI" panose="020B0502040204020203" pitchFamily="34" charset="0"/>
              </a:rPr>
            </a:br>
            <a:r>
              <a:rPr lang="pt-BR" sz="1200" dirty="0">
                <a:solidFill>
                  <a:srgbClr val="AAC1CD"/>
                </a:solidFill>
                <a:latin typeface="Segoe UI" panose="020B0502040204020203" pitchFamily="34" charset="0"/>
                <a:cs typeface="Segoe UI" panose="020B0502040204020203" pitchFamily="34" charset="0"/>
                <a:hlinkClick r:id="rId4"/>
              </a:rPr>
              <a:t>https://ieeexplore.ieee.org/abstract/document/5979035</a:t>
            </a:r>
            <a:br>
              <a:rPr lang="pt-BR" sz="1200" dirty="0">
                <a:solidFill>
                  <a:srgbClr val="AAC1CD"/>
                </a:solidFill>
                <a:latin typeface="Segoe UI" panose="020B0502040204020203" pitchFamily="34" charset="0"/>
                <a:cs typeface="Segoe UI" panose="020B0502040204020203" pitchFamily="34" charset="0"/>
              </a:rPr>
            </a:br>
            <a:br>
              <a:rPr lang="pt-BR" sz="1200" dirty="0">
                <a:solidFill>
                  <a:srgbClr val="AAC1CD"/>
                </a:solidFill>
                <a:latin typeface="Segoe UI" panose="020B0502040204020203" pitchFamily="34" charset="0"/>
                <a:cs typeface="Segoe UI" panose="020B0502040204020203" pitchFamily="34" charset="0"/>
              </a:rPr>
            </a:br>
            <a:r>
              <a:rPr lang="pt-BR" sz="1200" dirty="0">
                <a:solidFill>
                  <a:srgbClr val="AAC1CD"/>
                </a:solidFill>
                <a:latin typeface="Segoe UI" panose="020B0502040204020203" pitchFamily="34" charset="0"/>
                <a:cs typeface="Segoe UI" panose="020B0502040204020203" pitchFamily="34" charset="0"/>
              </a:rPr>
              <a:t>D. </a:t>
            </a:r>
            <a:r>
              <a:rPr lang="pt-BR" sz="1200" dirty="0" err="1">
                <a:solidFill>
                  <a:srgbClr val="AAC1CD"/>
                </a:solidFill>
                <a:latin typeface="Segoe UI" panose="020B0502040204020203" pitchFamily="34" charset="0"/>
                <a:cs typeface="Segoe UI" panose="020B0502040204020203" pitchFamily="34" charset="0"/>
              </a:rPr>
              <a:t>K</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Renuka</a:t>
            </a:r>
            <a:r>
              <a:rPr lang="pt-BR" sz="1200" dirty="0">
                <a:solidFill>
                  <a:srgbClr val="AAC1CD"/>
                </a:solidFill>
                <a:latin typeface="Segoe UI" panose="020B0502040204020203" pitchFamily="34" charset="0"/>
                <a:cs typeface="Segoe UI" panose="020B0502040204020203" pitchFamily="34" charset="0"/>
              </a:rPr>
              <a:t>, T. </a:t>
            </a:r>
            <a:r>
              <a:rPr lang="pt-BR" sz="1200" dirty="0" err="1">
                <a:solidFill>
                  <a:srgbClr val="AAC1CD"/>
                </a:solidFill>
                <a:latin typeface="Segoe UI" panose="020B0502040204020203" pitchFamily="34" charset="0"/>
                <a:cs typeface="Segoe UI" panose="020B0502040204020203" pitchFamily="34" charset="0"/>
              </a:rPr>
              <a:t>Hamsapriya</a:t>
            </a:r>
            <a:r>
              <a:rPr lang="pt-BR" sz="1200" dirty="0">
                <a:solidFill>
                  <a:srgbClr val="AAC1CD"/>
                </a:solidFill>
                <a:latin typeface="Segoe UI" panose="020B0502040204020203" pitchFamily="34" charset="0"/>
                <a:cs typeface="Segoe UI" panose="020B0502040204020203" pitchFamily="34" charset="0"/>
              </a:rPr>
              <a:t>, M. R. </a:t>
            </a:r>
            <a:r>
              <a:rPr lang="pt-BR" sz="1200" dirty="0" err="1">
                <a:solidFill>
                  <a:srgbClr val="AAC1CD"/>
                </a:solidFill>
                <a:latin typeface="Segoe UI" panose="020B0502040204020203" pitchFamily="34" charset="0"/>
                <a:cs typeface="Segoe UI" panose="020B0502040204020203" pitchFamily="34" charset="0"/>
              </a:rPr>
              <a:t>Chakkaravarthi</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and</a:t>
            </a:r>
            <a:r>
              <a:rPr lang="pt-BR" sz="1200" dirty="0">
                <a:solidFill>
                  <a:srgbClr val="AAC1CD"/>
                </a:solidFill>
                <a:latin typeface="Segoe UI" panose="020B0502040204020203" pitchFamily="34" charset="0"/>
                <a:cs typeface="Segoe UI" panose="020B0502040204020203" pitchFamily="34" charset="0"/>
              </a:rPr>
              <a:t> P. L. </a:t>
            </a:r>
            <a:r>
              <a:rPr lang="pt-BR" sz="1200" dirty="0" err="1">
                <a:solidFill>
                  <a:srgbClr val="AAC1CD"/>
                </a:solidFill>
                <a:latin typeface="Segoe UI" panose="020B0502040204020203" pitchFamily="34" charset="0"/>
                <a:cs typeface="Segoe UI" panose="020B0502040204020203" pitchFamily="34" charset="0"/>
              </a:rPr>
              <a:t>Surya</a:t>
            </a:r>
            <a:r>
              <a:rPr lang="pt-BR" sz="1200" dirty="0">
                <a:solidFill>
                  <a:srgbClr val="AAC1CD"/>
                </a:solidFill>
                <a:latin typeface="Segoe UI" panose="020B0502040204020203" pitchFamily="34" charset="0"/>
                <a:cs typeface="Segoe UI" panose="020B0502040204020203" pitchFamily="34" charset="0"/>
              </a:rPr>
              <a:t>, "Spam </a:t>
            </a:r>
            <a:r>
              <a:rPr lang="pt-BR" sz="1200" dirty="0" err="1">
                <a:solidFill>
                  <a:srgbClr val="AAC1CD"/>
                </a:solidFill>
                <a:latin typeface="Segoe UI" panose="020B0502040204020203" pitchFamily="34" charset="0"/>
                <a:cs typeface="Segoe UI" panose="020B0502040204020203" pitchFamily="34" charset="0"/>
              </a:rPr>
              <a:t>Classification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Based</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on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Supervised</a:t>
            </a:r>
            <a:r>
              <a:rPr lang="pt-BR" sz="1200" dirty="0">
                <a:solidFill>
                  <a:srgbClr val="AAC1CD"/>
                </a:solidFill>
                <a:latin typeface="Segoe UI" panose="020B0502040204020203" pitchFamily="34" charset="0"/>
                <a:cs typeface="Segoe UI" panose="020B0502040204020203" pitchFamily="34" charset="0"/>
              </a:rPr>
              <a:t> Learning </a:t>
            </a:r>
            <a:r>
              <a:rPr lang="pt-BR" sz="1200" dirty="0" err="1">
                <a:solidFill>
                  <a:srgbClr val="AAC1CD"/>
                </a:solidFill>
                <a:latin typeface="Segoe UI" panose="020B0502040204020203" pitchFamily="34" charset="0"/>
                <a:cs typeface="Segoe UI" panose="020B0502040204020203" pitchFamily="34" charset="0"/>
              </a:rPr>
              <a:t>Using</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Machine</a:t>
            </a:r>
            <a:r>
              <a:rPr lang="pt-BR" sz="1200" dirty="0">
                <a:solidFill>
                  <a:srgbClr val="AAC1CD"/>
                </a:solidFill>
                <a:latin typeface="Segoe UI" panose="020B0502040204020203" pitchFamily="34" charset="0"/>
                <a:cs typeface="Segoe UI" panose="020B0502040204020203" pitchFamily="34" charset="0"/>
              </a:rPr>
              <a:t> Learning </a:t>
            </a:r>
            <a:r>
              <a:rPr lang="pt-BR" sz="1200" dirty="0" err="1">
                <a:solidFill>
                  <a:srgbClr val="AAC1CD"/>
                </a:solidFill>
                <a:latin typeface="Segoe UI" panose="020B0502040204020203" pitchFamily="34" charset="0"/>
                <a:cs typeface="Segoe UI" panose="020B0502040204020203" pitchFamily="34" charset="0"/>
              </a:rPr>
              <a:t>Techniques</a:t>
            </a:r>
            <a:r>
              <a:rPr lang="pt-BR" sz="1200" dirty="0">
                <a:solidFill>
                  <a:srgbClr val="AAC1CD"/>
                </a:solidFill>
                <a:latin typeface="Segoe UI" panose="020B0502040204020203" pitchFamily="34" charset="0"/>
                <a:cs typeface="Segoe UI" panose="020B0502040204020203" pitchFamily="34" charset="0"/>
              </a:rPr>
              <a:t>," 2011 </a:t>
            </a:r>
            <a:r>
              <a:rPr lang="pt-BR" sz="1200" dirty="0" err="1">
                <a:solidFill>
                  <a:srgbClr val="AAC1CD"/>
                </a:solidFill>
                <a:latin typeface="Segoe UI" panose="020B0502040204020203" pitchFamily="34" charset="0"/>
                <a:cs typeface="Segoe UI" panose="020B0502040204020203" pitchFamily="34" charset="0"/>
              </a:rPr>
              <a:t>International</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Conference</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on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Process</a:t>
            </a:r>
            <a:r>
              <a:rPr lang="pt-BR" sz="1200" dirty="0">
                <a:solidFill>
                  <a:srgbClr val="AAC1CD"/>
                </a:solidFill>
                <a:latin typeface="Segoe UI" panose="020B0502040204020203" pitchFamily="34" charset="0"/>
                <a:cs typeface="Segoe UI" panose="020B0502040204020203" pitchFamily="34" charset="0"/>
              </a:rPr>
              <a:t> Automation, </a:t>
            </a:r>
            <a:r>
              <a:rPr lang="pt-BR" sz="1200" dirty="0" err="1">
                <a:solidFill>
                  <a:srgbClr val="AAC1CD"/>
                </a:solidFill>
                <a:latin typeface="Segoe UI" panose="020B0502040204020203" pitchFamily="34" charset="0"/>
                <a:cs typeface="Segoe UI" panose="020B0502040204020203" pitchFamily="34" charset="0"/>
              </a:rPr>
              <a:t>Control</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and</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Computing</a:t>
            </a:r>
            <a:r>
              <a:rPr lang="pt-BR" sz="1200" dirty="0">
                <a:solidFill>
                  <a:srgbClr val="AAC1CD"/>
                </a:solidFill>
                <a:latin typeface="Segoe UI" panose="020B0502040204020203" pitchFamily="34" charset="0"/>
                <a:cs typeface="Segoe UI" panose="020B0502040204020203" pitchFamily="34" charset="0"/>
              </a:rPr>
              <a:t>, 2011, pp. 1-7, </a:t>
            </a:r>
            <a:r>
              <a:rPr lang="pt-BR" sz="1200" dirty="0" err="1">
                <a:solidFill>
                  <a:srgbClr val="AAC1CD"/>
                </a:solidFill>
                <a:latin typeface="Segoe UI" panose="020B0502040204020203" pitchFamily="34" charset="0"/>
                <a:cs typeface="Segoe UI" panose="020B0502040204020203" pitchFamily="34" charset="0"/>
              </a:rPr>
              <a:t>doi</a:t>
            </a:r>
            <a:r>
              <a:rPr lang="pt-BR" sz="1200" dirty="0">
                <a:solidFill>
                  <a:srgbClr val="AAC1CD"/>
                </a:solidFill>
                <a:latin typeface="Segoe UI" panose="020B0502040204020203" pitchFamily="34" charset="0"/>
                <a:cs typeface="Segoe UI" panose="020B0502040204020203" pitchFamily="34" charset="0"/>
              </a:rPr>
              <a:t>: 10.1109/PACC.2011.5979035.</a:t>
            </a:r>
          </a:p>
        </p:txBody>
      </p:sp>
      <p:sp>
        <p:nvSpPr>
          <p:cNvPr id="2" name="CaixaDeTexto 1">
            <a:extLst>
              <a:ext uri="{FF2B5EF4-FFF2-40B4-BE49-F238E27FC236}">
                <a16:creationId xmlns:a16="http://schemas.microsoft.com/office/drawing/2014/main" id="{EB669395-D3F1-0733-5D5F-DEA2FF16E608}"/>
              </a:ext>
            </a:extLst>
          </p:cNvPr>
          <p:cNvSpPr txBox="1"/>
          <p:nvPr/>
        </p:nvSpPr>
        <p:spPr>
          <a:xfrm>
            <a:off x="-515" y="655524"/>
            <a:ext cx="12192000" cy="338554"/>
          </a:xfrm>
          <a:prstGeom prst="rect">
            <a:avLst/>
          </a:prstGeom>
          <a:noFill/>
        </p:spPr>
        <p:txBody>
          <a:bodyPr wrap="square" rtlCol="0">
            <a:spAutoFit/>
          </a:bodyPr>
          <a:lstStyle/>
          <a:p>
            <a:pPr algn="ctr"/>
            <a:r>
              <a:rPr lang="pt-BR" sz="1600" b="1" dirty="0">
                <a:solidFill>
                  <a:schemeClr val="bg1"/>
                </a:solidFill>
                <a:latin typeface="Segoe UI" panose="020B0502040204020203" pitchFamily="34" charset="0"/>
                <a:cs typeface="Segoe UI" panose="020B0502040204020203" pitchFamily="34" charset="0"/>
              </a:rPr>
              <a:t>Classificação de SPAM baseado em Aprendizado Supervisionado usando técnicas de Aprendizado de Máquina</a:t>
            </a:r>
            <a:endParaRPr lang="pt-BR" sz="1600" dirty="0">
              <a:solidFill>
                <a:schemeClr val="bg1"/>
              </a:solidFill>
              <a:latin typeface="Segoe UI" panose="020B0502040204020203" pitchFamily="34" charset="0"/>
              <a:cs typeface="Segoe UI" panose="020B0502040204020203" pitchFamily="34" charset="0"/>
            </a:endParaRPr>
          </a:p>
        </p:txBody>
      </p:sp>
      <p:sp>
        <p:nvSpPr>
          <p:cNvPr id="3" name="CaixaDeTexto 2">
            <a:extLst>
              <a:ext uri="{FF2B5EF4-FFF2-40B4-BE49-F238E27FC236}">
                <a16:creationId xmlns:a16="http://schemas.microsoft.com/office/drawing/2014/main" id="{D9113AFF-F7DA-4AE9-ACE0-F7CDD1F411C9}"/>
              </a:ext>
            </a:extLst>
          </p:cNvPr>
          <p:cNvSpPr txBox="1"/>
          <p:nvPr/>
        </p:nvSpPr>
        <p:spPr>
          <a:xfrm>
            <a:off x="236932" y="1675267"/>
            <a:ext cx="5690627" cy="3416320"/>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Segundo os pesquisadores, o uso da internet tem aumentado de maneira extensiva nos últimos anos e, nesse contexto, o e-mail tem sido uma ferramenta poderosa para comunicação e troca de informação.</a:t>
            </a:r>
          </a:p>
          <a:p>
            <a:pPr algn="just"/>
            <a:r>
              <a:rPr lang="pt-BR" sz="1200" dirty="0">
                <a:solidFill>
                  <a:srgbClr val="AAC1CD"/>
                </a:solidFill>
                <a:latin typeface="Segoe UI" panose="020B0502040204020203" pitchFamily="34" charset="0"/>
                <a:cs typeface="Segoe UI" panose="020B0502040204020203" pitchFamily="34" charset="0"/>
              </a:rPr>
              <a:t>Embora existam muitas vantagens nesse meio de comunicação, alguns problemas, como é o caso do SPAM, prejudicam seu uso eficiente.</a:t>
            </a:r>
          </a:p>
          <a:p>
            <a:pPr algn="just"/>
            <a:r>
              <a:rPr lang="pt-BR" sz="1200" dirty="0">
                <a:solidFill>
                  <a:srgbClr val="AAC1CD"/>
                </a:solidFill>
                <a:latin typeface="Segoe UI" panose="020B0502040204020203" pitchFamily="34" charset="0"/>
                <a:cs typeface="Segoe UI" panose="020B0502040204020203" pitchFamily="34" charset="0"/>
              </a:rPr>
              <a:t>O SPAM é um problema generalizado na internet e ele é tão barato de ser enviado que essas mensagens não solicitadas são enviadas a um grande número de usuários indiscriminadamente.</a:t>
            </a:r>
          </a:p>
          <a:p>
            <a:pPr algn="just"/>
            <a:r>
              <a:rPr lang="pt-BR" sz="1200" dirty="0">
                <a:solidFill>
                  <a:srgbClr val="AAC1CD"/>
                </a:solidFill>
                <a:latin typeface="Segoe UI" panose="020B0502040204020203" pitchFamily="34" charset="0"/>
                <a:cs typeface="Segoe UI" panose="020B0502040204020203" pitchFamily="34" charset="0"/>
              </a:rPr>
              <a:t>Assim, o problema identificado pelos autores, é que quando um grande número de mensagens de SPAM são recebidas, leva-se muito tempo para determinar o que é ou não é SPAM.</a:t>
            </a:r>
          </a:p>
          <a:p>
            <a:pPr algn="just"/>
            <a:r>
              <a:rPr lang="pt-BR" sz="1200" dirty="0">
                <a:solidFill>
                  <a:srgbClr val="AAC1CD"/>
                </a:solidFill>
                <a:latin typeface="Segoe UI" panose="020B0502040204020203" pitchFamily="34" charset="0"/>
                <a:cs typeface="Segoe UI" panose="020B0502040204020203" pitchFamily="34" charset="0"/>
              </a:rPr>
              <a:t>De acordo com os pesquisadores, existem muitos tipos de e-mail de SPAM, como anúncios com o objetivo de ganhar dinheiro ou vender algo, lendas urbanas com o objetivo de espalhar boatos e etc.</a:t>
            </a:r>
          </a:p>
          <a:p>
            <a:pPr algn="just"/>
            <a:r>
              <a:rPr lang="pt-BR" sz="1200" dirty="0">
                <a:solidFill>
                  <a:srgbClr val="AAC1CD"/>
                </a:solidFill>
                <a:latin typeface="Segoe UI" panose="020B0502040204020203" pitchFamily="34" charset="0"/>
                <a:cs typeface="Segoe UI" panose="020B0502040204020203" pitchFamily="34" charset="0"/>
              </a:rPr>
              <a:t>E afirma-se que em geral, o remetente de uma mensagem de SPAM objetiva anunciar produtos, serviços ou ideias para enganar os usuários com as suas informações privadas para entregar software malicioso ou causar falha temporária em um servidor de e-mail.</a:t>
            </a:r>
          </a:p>
        </p:txBody>
      </p:sp>
      <p:sp>
        <p:nvSpPr>
          <p:cNvPr id="4" name="CaixaDeTexto 3">
            <a:extLst>
              <a:ext uri="{FF2B5EF4-FFF2-40B4-BE49-F238E27FC236}">
                <a16:creationId xmlns:a16="http://schemas.microsoft.com/office/drawing/2014/main" id="{7A5BB6A5-9F5B-8A26-B9F7-E48A5575BD8F}"/>
              </a:ext>
            </a:extLst>
          </p:cNvPr>
          <p:cNvSpPr txBox="1"/>
          <p:nvPr/>
        </p:nvSpPr>
        <p:spPr>
          <a:xfrm>
            <a:off x="236932" y="1214950"/>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INTRODUÇÃO</a:t>
            </a:r>
          </a:p>
        </p:txBody>
      </p:sp>
      <p:sp>
        <p:nvSpPr>
          <p:cNvPr id="6" name="CaixaDeTexto 5">
            <a:extLst>
              <a:ext uri="{FF2B5EF4-FFF2-40B4-BE49-F238E27FC236}">
                <a16:creationId xmlns:a16="http://schemas.microsoft.com/office/drawing/2014/main" id="{4BE52595-38AD-F5A5-2B28-5FDFC3C74DF0}"/>
              </a:ext>
            </a:extLst>
          </p:cNvPr>
          <p:cNvSpPr txBox="1"/>
          <p:nvPr/>
        </p:nvSpPr>
        <p:spPr>
          <a:xfrm>
            <a:off x="6119549" y="1171412"/>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DATASET</a:t>
            </a:r>
          </a:p>
        </p:txBody>
      </p:sp>
      <p:sp>
        <p:nvSpPr>
          <p:cNvPr id="11" name="CaixaDeTexto 10">
            <a:extLst>
              <a:ext uri="{FF2B5EF4-FFF2-40B4-BE49-F238E27FC236}">
                <a16:creationId xmlns:a16="http://schemas.microsoft.com/office/drawing/2014/main" id="{069BDC5E-23C0-C2FB-88D4-4C9AA31277F8}"/>
              </a:ext>
            </a:extLst>
          </p:cNvPr>
          <p:cNvSpPr txBox="1"/>
          <p:nvPr/>
        </p:nvSpPr>
        <p:spPr>
          <a:xfrm>
            <a:off x="6096000" y="1675267"/>
            <a:ext cx="5859068" cy="3970318"/>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O </a:t>
            </a:r>
            <a:r>
              <a:rPr lang="pt-BR" sz="1200" dirty="0" err="1">
                <a:solidFill>
                  <a:srgbClr val="AAC1CD"/>
                </a:solidFill>
                <a:latin typeface="Segoe UI" panose="020B0502040204020203" pitchFamily="34" charset="0"/>
                <a:cs typeface="Segoe UI" panose="020B0502040204020203" pitchFamily="34" charset="0"/>
              </a:rPr>
              <a:t>dataset</a:t>
            </a:r>
            <a:r>
              <a:rPr lang="pt-BR" sz="1200" dirty="0">
                <a:solidFill>
                  <a:srgbClr val="AAC1CD"/>
                </a:solidFill>
                <a:latin typeface="Segoe UI" panose="020B0502040204020203" pitchFamily="34" charset="0"/>
                <a:cs typeface="Segoe UI" panose="020B0502040204020203" pitchFamily="34" charset="0"/>
              </a:rPr>
              <a:t> utilizado pela pesquisa foi coletado do UCI </a:t>
            </a:r>
            <a:r>
              <a:rPr lang="pt-BR" sz="1200" dirty="0" err="1">
                <a:solidFill>
                  <a:srgbClr val="AAC1CD"/>
                </a:solidFill>
                <a:latin typeface="Segoe UI" panose="020B0502040204020203" pitchFamily="34" charset="0"/>
                <a:cs typeface="Segoe UI" panose="020B0502040204020203" pitchFamily="34" charset="0"/>
              </a:rPr>
              <a:t>Machine</a:t>
            </a:r>
            <a:r>
              <a:rPr lang="pt-BR" sz="1200" dirty="0">
                <a:solidFill>
                  <a:srgbClr val="AAC1CD"/>
                </a:solidFill>
                <a:latin typeface="Segoe UI" panose="020B0502040204020203" pitchFamily="34" charset="0"/>
                <a:cs typeface="Segoe UI" panose="020B0502040204020203" pitchFamily="34" charset="0"/>
              </a:rPr>
              <a:t> Learning </a:t>
            </a:r>
            <a:r>
              <a:rPr lang="pt-BR" sz="1200" dirty="0" err="1">
                <a:solidFill>
                  <a:srgbClr val="AAC1CD"/>
                </a:solidFill>
                <a:latin typeface="Segoe UI" panose="020B0502040204020203" pitchFamily="34" charset="0"/>
                <a:cs typeface="Segoe UI" panose="020B0502040204020203" pitchFamily="34" charset="0"/>
              </a:rPr>
              <a:t>Repository</a:t>
            </a:r>
            <a:r>
              <a:rPr lang="pt-BR" sz="1200" dirty="0">
                <a:solidFill>
                  <a:srgbClr val="AAC1CD"/>
                </a:solidFill>
                <a:latin typeface="Segoe UI" panose="020B0502040204020203" pitchFamily="34" charset="0"/>
                <a:cs typeface="Segoe UI" panose="020B0502040204020203" pitchFamily="34" charset="0"/>
              </a:rPr>
              <a:t> (</a:t>
            </a:r>
            <a:r>
              <a:rPr lang="pt-BR" sz="1200" dirty="0">
                <a:solidFill>
                  <a:srgbClr val="AAC1CD"/>
                </a:solidFill>
                <a:latin typeface="Segoe UI" panose="020B0502040204020203" pitchFamily="34" charset="0"/>
                <a:cs typeface="Segoe UI" panose="020B0502040204020203" pitchFamily="34" charset="0"/>
                <a:hlinkClick r:id="rId5"/>
              </a:rPr>
              <a:t>https://archive.ics.uci.edu/ml/datasets/spambase</a:t>
            </a:r>
            <a:r>
              <a:rPr lang="pt-BR" sz="1200" dirty="0">
                <a:solidFill>
                  <a:srgbClr val="AAC1CD"/>
                </a:solidFill>
                <a:latin typeface="Segoe UI" panose="020B0502040204020203" pitchFamily="34" charset="0"/>
                <a:cs typeface="Segoe UI" panose="020B0502040204020203" pitchFamily="34" charset="0"/>
              </a:rPr>
              <a:t>), que consiste em 4601 amostras de mensagens de e-mail com cerca de 58 atributos, que correspondem a:</a:t>
            </a:r>
          </a:p>
          <a:p>
            <a:pPr algn="just"/>
            <a:endParaRPr lang="pt-BR" sz="1200" dirty="0">
              <a:solidFill>
                <a:srgbClr val="AAC1CD"/>
              </a:solidFill>
              <a:latin typeface="Segoe UI" panose="020B0502040204020203" pitchFamily="34" charset="0"/>
              <a:cs typeface="Segoe UI" panose="020B0502040204020203" pitchFamily="34" charset="0"/>
            </a:endParaRP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48 atributos reais contínuos [0,100] do tipo </a:t>
            </a:r>
            <a:r>
              <a:rPr lang="pt-BR" sz="1200" dirty="0" err="1">
                <a:solidFill>
                  <a:srgbClr val="AAC1CD"/>
                </a:solidFill>
                <a:latin typeface="Segoe UI" panose="020B0502040204020203" pitchFamily="34" charset="0"/>
                <a:cs typeface="Segoe UI" panose="020B0502040204020203" pitchFamily="34" charset="0"/>
              </a:rPr>
              <a:t>word_freq_WORD</a:t>
            </a:r>
            <a:r>
              <a:rPr lang="pt-BR" sz="1200" dirty="0">
                <a:solidFill>
                  <a:srgbClr val="AAC1CD"/>
                </a:solidFill>
                <a:latin typeface="Segoe UI" panose="020B0502040204020203" pitchFamily="34" charset="0"/>
                <a:cs typeface="Segoe UI" panose="020B0502040204020203" pitchFamily="34" charset="0"/>
              </a:rPr>
              <a:t> = porcentagem de palavras no e-mail que correspondem a PALAVRA, ou seja, 100 * (número de vezes que a PALAVRA aparece no e-mail) / número total de palavras no e-mail. Uma "palavra" neste caso é qualquer sequência de caracteres alfanuméricos limitada por caracteres não alfanuméricos ou fim de sequência.</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6 atributos reais contínuos [0,100] do tipo </a:t>
            </a:r>
            <a:r>
              <a:rPr lang="pt-BR" sz="1200" dirty="0" err="1">
                <a:solidFill>
                  <a:srgbClr val="AAC1CD"/>
                </a:solidFill>
                <a:latin typeface="Segoe UI" panose="020B0502040204020203" pitchFamily="34" charset="0"/>
                <a:cs typeface="Segoe UI" panose="020B0502040204020203" pitchFamily="34" charset="0"/>
              </a:rPr>
              <a:t>char_freq_CHAR</a:t>
            </a:r>
            <a:r>
              <a:rPr lang="pt-BR" sz="1200" dirty="0">
                <a:solidFill>
                  <a:srgbClr val="AAC1CD"/>
                </a:solidFill>
                <a:latin typeface="Segoe UI" panose="020B0502040204020203" pitchFamily="34" charset="0"/>
                <a:cs typeface="Segoe UI" panose="020B0502040204020203" pitchFamily="34" charset="0"/>
              </a:rPr>
              <a:t>] = porcentagem de caracteres no e-mail que correspondem a CHAR, ou seja, 100 * (número de ocorrências de CHAR) / total de caracteres no e-mail</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1 atributo real [1,...] contínuo do tipo </a:t>
            </a:r>
            <a:r>
              <a:rPr lang="pt-BR" sz="1200" dirty="0" err="1">
                <a:solidFill>
                  <a:srgbClr val="AAC1CD"/>
                </a:solidFill>
                <a:latin typeface="Segoe UI" panose="020B0502040204020203" pitchFamily="34" charset="0"/>
                <a:cs typeface="Segoe UI" panose="020B0502040204020203" pitchFamily="34" charset="0"/>
              </a:rPr>
              <a:t>capital_run_length_average</a:t>
            </a:r>
            <a:r>
              <a:rPr lang="pt-BR" sz="1200" dirty="0">
                <a:solidFill>
                  <a:srgbClr val="AAC1CD"/>
                </a:solidFill>
                <a:latin typeface="Segoe UI" panose="020B0502040204020203" pitchFamily="34" charset="0"/>
                <a:cs typeface="Segoe UI" panose="020B0502040204020203" pitchFamily="34" charset="0"/>
              </a:rPr>
              <a:t> = comprimento médio de sequências ininterruptas de letras maiúsculas</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1 atributo inteiro contínuo [1,...] do tipo </a:t>
            </a:r>
            <a:r>
              <a:rPr lang="pt-BR" sz="1200" dirty="0" err="1">
                <a:solidFill>
                  <a:srgbClr val="AAC1CD"/>
                </a:solidFill>
                <a:latin typeface="Segoe UI" panose="020B0502040204020203" pitchFamily="34" charset="0"/>
                <a:cs typeface="Segoe UI" panose="020B0502040204020203" pitchFamily="34" charset="0"/>
              </a:rPr>
              <a:t>capital_run_length_longest</a:t>
            </a:r>
            <a:r>
              <a:rPr lang="pt-BR" sz="1200" dirty="0">
                <a:solidFill>
                  <a:srgbClr val="AAC1CD"/>
                </a:solidFill>
                <a:latin typeface="Segoe UI" panose="020B0502040204020203" pitchFamily="34" charset="0"/>
                <a:cs typeface="Segoe UI" panose="020B0502040204020203" pitchFamily="34" charset="0"/>
              </a:rPr>
              <a:t> = comprimento da sequência ininterrupta mais longa de letras maiúsculas</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1 atributo inteiro contínuo [1,...] do tipo </a:t>
            </a:r>
            <a:r>
              <a:rPr lang="pt-BR" sz="1200" dirty="0" err="1">
                <a:solidFill>
                  <a:srgbClr val="AAC1CD"/>
                </a:solidFill>
                <a:latin typeface="Segoe UI" panose="020B0502040204020203" pitchFamily="34" charset="0"/>
                <a:cs typeface="Segoe UI" panose="020B0502040204020203" pitchFamily="34" charset="0"/>
              </a:rPr>
              <a:t>capital_run_length_total</a:t>
            </a:r>
            <a:r>
              <a:rPr lang="pt-BR" sz="1200" dirty="0">
                <a:solidFill>
                  <a:srgbClr val="AAC1CD"/>
                </a:solidFill>
                <a:latin typeface="Segoe UI" panose="020B0502040204020203" pitchFamily="34" charset="0"/>
                <a:cs typeface="Segoe UI" panose="020B0502040204020203" pitchFamily="34" charset="0"/>
              </a:rPr>
              <a:t> = soma do comprimento de sequências ininterruptas de letras maiúsculas = número total de letras maiúsculas no e-mail</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1 atributo de classe nominal {0,1} do tipo spam = denota se o e-mail foi considerado spam (1) ou não (0), ou seja, e-mail comercial não solicitado.</a:t>
            </a:r>
          </a:p>
        </p:txBody>
      </p:sp>
    </p:spTree>
    <p:extLst>
      <p:ext uri="{BB962C8B-B14F-4D97-AF65-F5344CB8AC3E}">
        <p14:creationId xmlns:p14="http://schemas.microsoft.com/office/powerpoint/2010/main" val="233166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E2F89DC-2665-C90A-9645-A40FBFEF2625}"/>
              </a:ext>
            </a:extLst>
          </p:cNvPr>
          <p:cNvPicPr>
            <a:picLocks noChangeAspect="1"/>
          </p:cNvPicPr>
          <p:nvPr/>
        </p:nvPicPr>
        <p:blipFill>
          <a:blip r:embed="rId3"/>
          <a:stretch>
            <a:fillRect/>
          </a:stretch>
        </p:blipFill>
        <p:spPr>
          <a:xfrm>
            <a:off x="10880282" y="158964"/>
            <a:ext cx="1121885" cy="177920"/>
          </a:xfrm>
          <a:prstGeom prst="rect">
            <a:avLst/>
          </a:prstGeom>
        </p:spPr>
      </p:pic>
      <p:sp>
        <p:nvSpPr>
          <p:cNvPr id="7" name="CaixaDeTexto 6">
            <a:extLst>
              <a:ext uri="{FF2B5EF4-FFF2-40B4-BE49-F238E27FC236}">
                <a16:creationId xmlns:a16="http://schemas.microsoft.com/office/drawing/2014/main" id="{4FA5386E-9E48-6684-E5FD-296E32F20CDC}"/>
              </a:ext>
            </a:extLst>
          </p:cNvPr>
          <p:cNvSpPr txBox="1"/>
          <p:nvPr/>
        </p:nvSpPr>
        <p:spPr>
          <a:xfrm>
            <a:off x="236932" y="247924"/>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1) PROBLEMA DE APRENDIZADO SUPERVISIONADO</a:t>
            </a:r>
          </a:p>
        </p:txBody>
      </p:sp>
      <p:sp>
        <p:nvSpPr>
          <p:cNvPr id="8" name="CaixaDeTexto 7">
            <a:extLst>
              <a:ext uri="{FF2B5EF4-FFF2-40B4-BE49-F238E27FC236}">
                <a16:creationId xmlns:a16="http://schemas.microsoft.com/office/drawing/2014/main" id="{2013139A-003E-CC92-0397-0DDA5D9E4724}"/>
              </a:ext>
            </a:extLst>
          </p:cNvPr>
          <p:cNvSpPr txBox="1"/>
          <p:nvPr/>
        </p:nvSpPr>
        <p:spPr>
          <a:xfrm>
            <a:off x="236932" y="5498707"/>
            <a:ext cx="11765235" cy="1200329"/>
          </a:xfrm>
          <a:prstGeom prst="rect">
            <a:avLst/>
          </a:prstGeom>
          <a:noFill/>
        </p:spPr>
        <p:txBody>
          <a:bodyPr wrap="square" rtlCol="0">
            <a:spAutoFit/>
          </a:bodyPr>
          <a:lstStyle/>
          <a:p>
            <a:r>
              <a:rPr lang="pt-BR" sz="1200" b="1" dirty="0">
                <a:solidFill>
                  <a:srgbClr val="F00658"/>
                </a:solidFill>
                <a:latin typeface="Segoe UI" panose="020B0502040204020203" pitchFamily="34" charset="0"/>
                <a:cs typeface="Segoe UI" panose="020B0502040204020203" pitchFamily="34" charset="0"/>
              </a:rPr>
              <a:t>FONTE:</a:t>
            </a:r>
          </a:p>
          <a:p>
            <a:br>
              <a:rPr lang="pt-BR" sz="1200" b="1" dirty="0">
                <a:solidFill>
                  <a:srgbClr val="AAC1CD"/>
                </a:solidFill>
                <a:latin typeface="Segoe UI" panose="020B0502040204020203" pitchFamily="34" charset="0"/>
                <a:cs typeface="Segoe UI" panose="020B0502040204020203" pitchFamily="34" charset="0"/>
              </a:rPr>
            </a:br>
            <a:r>
              <a:rPr lang="pt-BR" sz="1200" dirty="0">
                <a:solidFill>
                  <a:srgbClr val="AAC1CD"/>
                </a:solidFill>
                <a:latin typeface="Segoe UI" panose="020B0502040204020203" pitchFamily="34" charset="0"/>
                <a:cs typeface="Segoe UI" panose="020B0502040204020203" pitchFamily="34" charset="0"/>
                <a:hlinkClick r:id="rId4"/>
              </a:rPr>
              <a:t>https://ieeexplore.ieee.org/abstract/document/5979035</a:t>
            </a:r>
            <a:br>
              <a:rPr lang="pt-BR" sz="1200" dirty="0">
                <a:solidFill>
                  <a:srgbClr val="AAC1CD"/>
                </a:solidFill>
                <a:latin typeface="Segoe UI" panose="020B0502040204020203" pitchFamily="34" charset="0"/>
                <a:cs typeface="Segoe UI" panose="020B0502040204020203" pitchFamily="34" charset="0"/>
              </a:rPr>
            </a:br>
            <a:br>
              <a:rPr lang="pt-BR" sz="1200" dirty="0">
                <a:solidFill>
                  <a:srgbClr val="AAC1CD"/>
                </a:solidFill>
                <a:latin typeface="Segoe UI" panose="020B0502040204020203" pitchFamily="34" charset="0"/>
                <a:cs typeface="Segoe UI" panose="020B0502040204020203" pitchFamily="34" charset="0"/>
              </a:rPr>
            </a:br>
            <a:r>
              <a:rPr lang="pt-BR" sz="1200" dirty="0">
                <a:solidFill>
                  <a:srgbClr val="AAC1CD"/>
                </a:solidFill>
                <a:latin typeface="Segoe UI" panose="020B0502040204020203" pitchFamily="34" charset="0"/>
                <a:cs typeface="Segoe UI" panose="020B0502040204020203" pitchFamily="34" charset="0"/>
              </a:rPr>
              <a:t>D. </a:t>
            </a:r>
            <a:r>
              <a:rPr lang="pt-BR" sz="1200" dirty="0" err="1">
                <a:solidFill>
                  <a:srgbClr val="AAC1CD"/>
                </a:solidFill>
                <a:latin typeface="Segoe UI" panose="020B0502040204020203" pitchFamily="34" charset="0"/>
                <a:cs typeface="Segoe UI" panose="020B0502040204020203" pitchFamily="34" charset="0"/>
              </a:rPr>
              <a:t>K</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Renuka</a:t>
            </a:r>
            <a:r>
              <a:rPr lang="pt-BR" sz="1200" dirty="0">
                <a:solidFill>
                  <a:srgbClr val="AAC1CD"/>
                </a:solidFill>
                <a:latin typeface="Segoe UI" panose="020B0502040204020203" pitchFamily="34" charset="0"/>
                <a:cs typeface="Segoe UI" panose="020B0502040204020203" pitchFamily="34" charset="0"/>
              </a:rPr>
              <a:t>, T. </a:t>
            </a:r>
            <a:r>
              <a:rPr lang="pt-BR" sz="1200" dirty="0" err="1">
                <a:solidFill>
                  <a:srgbClr val="AAC1CD"/>
                </a:solidFill>
                <a:latin typeface="Segoe UI" panose="020B0502040204020203" pitchFamily="34" charset="0"/>
                <a:cs typeface="Segoe UI" panose="020B0502040204020203" pitchFamily="34" charset="0"/>
              </a:rPr>
              <a:t>Hamsapriya</a:t>
            </a:r>
            <a:r>
              <a:rPr lang="pt-BR" sz="1200" dirty="0">
                <a:solidFill>
                  <a:srgbClr val="AAC1CD"/>
                </a:solidFill>
                <a:latin typeface="Segoe UI" panose="020B0502040204020203" pitchFamily="34" charset="0"/>
                <a:cs typeface="Segoe UI" panose="020B0502040204020203" pitchFamily="34" charset="0"/>
              </a:rPr>
              <a:t>, M. R. </a:t>
            </a:r>
            <a:r>
              <a:rPr lang="pt-BR" sz="1200" dirty="0" err="1">
                <a:solidFill>
                  <a:srgbClr val="AAC1CD"/>
                </a:solidFill>
                <a:latin typeface="Segoe UI" panose="020B0502040204020203" pitchFamily="34" charset="0"/>
                <a:cs typeface="Segoe UI" panose="020B0502040204020203" pitchFamily="34" charset="0"/>
              </a:rPr>
              <a:t>Chakkaravarthi</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and</a:t>
            </a:r>
            <a:r>
              <a:rPr lang="pt-BR" sz="1200" dirty="0">
                <a:solidFill>
                  <a:srgbClr val="AAC1CD"/>
                </a:solidFill>
                <a:latin typeface="Segoe UI" panose="020B0502040204020203" pitchFamily="34" charset="0"/>
                <a:cs typeface="Segoe UI" panose="020B0502040204020203" pitchFamily="34" charset="0"/>
              </a:rPr>
              <a:t> P. L. </a:t>
            </a:r>
            <a:r>
              <a:rPr lang="pt-BR" sz="1200" dirty="0" err="1">
                <a:solidFill>
                  <a:srgbClr val="AAC1CD"/>
                </a:solidFill>
                <a:latin typeface="Segoe UI" panose="020B0502040204020203" pitchFamily="34" charset="0"/>
                <a:cs typeface="Segoe UI" panose="020B0502040204020203" pitchFamily="34" charset="0"/>
              </a:rPr>
              <a:t>Surya</a:t>
            </a:r>
            <a:r>
              <a:rPr lang="pt-BR" sz="1200" dirty="0">
                <a:solidFill>
                  <a:srgbClr val="AAC1CD"/>
                </a:solidFill>
                <a:latin typeface="Segoe UI" panose="020B0502040204020203" pitchFamily="34" charset="0"/>
                <a:cs typeface="Segoe UI" panose="020B0502040204020203" pitchFamily="34" charset="0"/>
              </a:rPr>
              <a:t>, "Spam </a:t>
            </a:r>
            <a:r>
              <a:rPr lang="pt-BR" sz="1200" dirty="0" err="1">
                <a:solidFill>
                  <a:srgbClr val="AAC1CD"/>
                </a:solidFill>
                <a:latin typeface="Segoe UI" panose="020B0502040204020203" pitchFamily="34" charset="0"/>
                <a:cs typeface="Segoe UI" panose="020B0502040204020203" pitchFamily="34" charset="0"/>
              </a:rPr>
              <a:t>Classification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Based</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on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Supervised</a:t>
            </a:r>
            <a:r>
              <a:rPr lang="pt-BR" sz="1200" dirty="0">
                <a:solidFill>
                  <a:srgbClr val="AAC1CD"/>
                </a:solidFill>
                <a:latin typeface="Segoe UI" panose="020B0502040204020203" pitchFamily="34" charset="0"/>
                <a:cs typeface="Segoe UI" panose="020B0502040204020203" pitchFamily="34" charset="0"/>
              </a:rPr>
              <a:t> Learning </a:t>
            </a:r>
            <a:r>
              <a:rPr lang="pt-BR" sz="1200" dirty="0" err="1">
                <a:solidFill>
                  <a:srgbClr val="AAC1CD"/>
                </a:solidFill>
                <a:latin typeface="Segoe UI" panose="020B0502040204020203" pitchFamily="34" charset="0"/>
                <a:cs typeface="Segoe UI" panose="020B0502040204020203" pitchFamily="34" charset="0"/>
              </a:rPr>
              <a:t>Using</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Machine</a:t>
            </a:r>
            <a:r>
              <a:rPr lang="pt-BR" sz="1200" dirty="0">
                <a:solidFill>
                  <a:srgbClr val="AAC1CD"/>
                </a:solidFill>
                <a:latin typeface="Segoe UI" panose="020B0502040204020203" pitchFamily="34" charset="0"/>
                <a:cs typeface="Segoe UI" panose="020B0502040204020203" pitchFamily="34" charset="0"/>
              </a:rPr>
              <a:t> Learning </a:t>
            </a:r>
            <a:r>
              <a:rPr lang="pt-BR" sz="1200" dirty="0" err="1">
                <a:solidFill>
                  <a:srgbClr val="AAC1CD"/>
                </a:solidFill>
                <a:latin typeface="Segoe UI" panose="020B0502040204020203" pitchFamily="34" charset="0"/>
                <a:cs typeface="Segoe UI" panose="020B0502040204020203" pitchFamily="34" charset="0"/>
              </a:rPr>
              <a:t>Techniques</a:t>
            </a:r>
            <a:r>
              <a:rPr lang="pt-BR" sz="1200" dirty="0">
                <a:solidFill>
                  <a:srgbClr val="AAC1CD"/>
                </a:solidFill>
                <a:latin typeface="Segoe UI" panose="020B0502040204020203" pitchFamily="34" charset="0"/>
                <a:cs typeface="Segoe UI" panose="020B0502040204020203" pitchFamily="34" charset="0"/>
              </a:rPr>
              <a:t>," 2011 </a:t>
            </a:r>
            <a:r>
              <a:rPr lang="pt-BR" sz="1200" dirty="0" err="1">
                <a:solidFill>
                  <a:srgbClr val="AAC1CD"/>
                </a:solidFill>
                <a:latin typeface="Segoe UI" panose="020B0502040204020203" pitchFamily="34" charset="0"/>
                <a:cs typeface="Segoe UI" panose="020B0502040204020203" pitchFamily="34" charset="0"/>
              </a:rPr>
              <a:t>International</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Conference</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on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Process</a:t>
            </a:r>
            <a:r>
              <a:rPr lang="pt-BR" sz="1200" dirty="0">
                <a:solidFill>
                  <a:srgbClr val="AAC1CD"/>
                </a:solidFill>
                <a:latin typeface="Segoe UI" panose="020B0502040204020203" pitchFamily="34" charset="0"/>
                <a:cs typeface="Segoe UI" panose="020B0502040204020203" pitchFamily="34" charset="0"/>
              </a:rPr>
              <a:t> Automation, </a:t>
            </a:r>
            <a:r>
              <a:rPr lang="pt-BR" sz="1200" dirty="0" err="1">
                <a:solidFill>
                  <a:srgbClr val="AAC1CD"/>
                </a:solidFill>
                <a:latin typeface="Segoe UI" panose="020B0502040204020203" pitchFamily="34" charset="0"/>
                <a:cs typeface="Segoe UI" panose="020B0502040204020203" pitchFamily="34" charset="0"/>
              </a:rPr>
              <a:t>Control</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and</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Computing</a:t>
            </a:r>
            <a:r>
              <a:rPr lang="pt-BR" sz="1200" dirty="0">
                <a:solidFill>
                  <a:srgbClr val="AAC1CD"/>
                </a:solidFill>
                <a:latin typeface="Segoe UI" panose="020B0502040204020203" pitchFamily="34" charset="0"/>
                <a:cs typeface="Segoe UI" panose="020B0502040204020203" pitchFamily="34" charset="0"/>
              </a:rPr>
              <a:t>, 2011, pp. 1-7, </a:t>
            </a:r>
            <a:r>
              <a:rPr lang="pt-BR" sz="1200" dirty="0" err="1">
                <a:solidFill>
                  <a:srgbClr val="AAC1CD"/>
                </a:solidFill>
                <a:latin typeface="Segoe UI" panose="020B0502040204020203" pitchFamily="34" charset="0"/>
                <a:cs typeface="Segoe UI" panose="020B0502040204020203" pitchFamily="34" charset="0"/>
              </a:rPr>
              <a:t>doi</a:t>
            </a:r>
            <a:r>
              <a:rPr lang="pt-BR" sz="1200" dirty="0">
                <a:solidFill>
                  <a:srgbClr val="AAC1CD"/>
                </a:solidFill>
                <a:latin typeface="Segoe UI" panose="020B0502040204020203" pitchFamily="34" charset="0"/>
                <a:cs typeface="Segoe UI" panose="020B0502040204020203" pitchFamily="34" charset="0"/>
              </a:rPr>
              <a:t>: 10.1109/PACC.2011.5979035.</a:t>
            </a:r>
          </a:p>
        </p:txBody>
      </p:sp>
      <p:sp>
        <p:nvSpPr>
          <p:cNvPr id="2" name="CaixaDeTexto 1">
            <a:extLst>
              <a:ext uri="{FF2B5EF4-FFF2-40B4-BE49-F238E27FC236}">
                <a16:creationId xmlns:a16="http://schemas.microsoft.com/office/drawing/2014/main" id="{EB669395-D3F1-0733-5D5F-DEA2FF16E608}"/>
              </a:ext>
            </a:extLst>
          </p:cNvPr>
          <p:cNvSpPr txBox="1"/>
          <p:nvPr/>
        </p:nvSpPr>
        <p:spPr>
          <a:xfrm>
            <a:off x="-515" y="655524"/>
            <a:ext cx="12192000" cy="338554"/>
          </a:xfrm>
          <a:prstGeom prst="rect">
            <a:avLst/>
          </a:prstGeom>
          <a:noFill/>
        </p:spPr>
        <p:txBody>
          <a:bodyPr wrap="square" rtlCol="0">
            <a:spAutoFit/>
          </a:bodyPr>
          <a:lstStyle/>
          <a:p>
            <a:pPr algn="ctr"/>
            <a:r>
              <a:rPr lang="pt-BR" sz="1600" b="1" dirty="0">
                <a:solidFill>
                  <a:schemeClr val="bg1"/>
                </a:solidFill>
                <a:latin typeface="Segoe UI" panose="020B0502040204020203" pitchFamily="34" charset="0"/>
                <a:cs typeface="Segoe UI" panose="020B0502040204020203" pitchFamily="34" charset="0"/>
              </a:rPr>
              <a:t>Classificação de SPAM baseado em Aprendizado Supervisionado usando técnicas de Aprendizado de Máquina</a:t>
            </a:r>
            <a:endParaRPr lang="pt-BR" sz="1600" dirty="0">
              <a:solidFill>
                <a:schemeClr val="bg1"/>
              </a:solidFill>
              <a:latin typeface="Segoe UI" panose="020B0502040204020203" pitchFamily="34" charset="0"/>
              <a:cs typeface="Segoe UI" panose="020B0502040204020203" pitchFamily="34" charset="0"/>
            </a:endParaRPr>
          </a:p>
        </p:txBody>
      </p:sp>
      <p:sp>
        <p:nvSpPr>
          <p:cNvPr id="3" name="CaixaDeTexto 2">
            <a:extLst>
              <a:ext uri="{FF2B5EF4-FFF2-40B4-BE49-F238E27FC236}">
                <a16:creationId xmlns:a16="http://schemas.microsoft.com/office/drawing/2014/main" id="{D9113AFF-F7DA-4AE9-ACE0-F7CDD1F411C9}"/>
              </a:ext>
            </a:extLst>
          </p:cNvPr>
          <p:cNvSpPr txBox="1"/>
          <p:nvPr/>
        </p:nvSpPr>
        <p:spPr>
          <a:xfrm>
            <a:off x="64585" y="3202689"/>
            <a:ext cx="4022246" cy="2123658"/>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Um </a:t>
            </a:r>
            <a:r>
              <a:rPr lang="pt-BR" sz="1200" dirty="0" err="1">
                <a:solidFill>
                  <a:srgbClr val="AAC1CD"/>
                </a:solidFill>
                <a:latin typeface="Segoe UI" panose="020B0502040204020203" pitchFamily="34" charset="0"/>
                <a:cs typeface="Segoe UI" panose="020B0502040204020203" pitchFamily="34" charset="0"/>
              </a:rPr>
              <a:t>Perceptron</a:t>
            </a:r>
            <a:r>
              <a:rPr lang="pt-BR" sz="1200" dirty="0">
                <a:solidFill>
                  <a:srgbClr val="AAC1CD"/>
                </a:solidFill>
                <a:latin typeface="Segoe UI" panose="020B0502040204020203" pitchFamily="34" charset="0"/>
                <a:cs typeface="Segoe UI" panose="020B0502040204020203" pitchFamily="34" charset="0"/>
              </a:rPr>
              <a:t> Multicamada é um modelo de rede neural artificial de alimentação direta que mapeia conjuntos de dados de entrada em um conjunto de saída apropriada. O </a:t>
            </a:r>
            <a:r>
              <a:rPr lang="pt-BR" sz="1200" dirty="0" err="1">
                <a:solidFill>
                  <a:srgbClr val="AAC1CD"/>
                </a:solidFill>
                <a:latin typeface="Segoe UI" panose="020B0502040204020203" pitchFamily="34" charset="0"/>
                <a:cs typeface="Segoe UI" panose="020B0502040204020203" pitchFamily="34" charset="0"/>
              </a:rPr>
              <a:t>Perceptron</a:t>
            </a:r>
            <a:r>
              <a:rPr lang="pt-BR" sz="1200" dirty="0">
                <a:solidFill>
                  <a:srgbClr val="AAC1CD"/>
                </a:solidFill>
                <a:latin typeface="Segoe UI" panose="020B0502040204020203" pitchFamily="34" charset="0"/>
                <a:cs typeface="Segoe UI" panose="020B0502040204020203" pitchFamily="34" charset="0"/>
              </a:rPr>
              <a:t> Multicamada consiste em três ou mais camadas, uma camada de entrada e uma camada de saída com uma ou mais camadas ocultas. O aprendizado por </a:t>
            </a:r>
            <a:r>
              <a:rPr lang="pt-BR" sz="1200" dirty="0" err="1">
                <a:solidFill>
                  <a:srgbClr val="AAC1CD"/>
                </a:solidFill>
                <a:latin typeface="Segoe UI" panose="020B0502040204020203" pitchFamily="34" charset="0"/>
                <a:cs typeface="Segoe UI" panose="020B0502040204020203" pitchFamily="34" charset="0"/>
              </a:rPr>
              <a:t>retropropagação</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backpropagation</a:t>
            </a:r>
            <a:r>
              <a:rPr lang="pt-BR" sz="1200" dirty="0">
                <a:solidFill>
                  <a:srgbClr val="AAC1CD"/>
                </a:solidFill>
                <a:latin typeface="Segoe UI" panose="020B0502040204020203" pitchFamily="34" charset="0"/>
                <a:cs typeface="Segoe UI" panose="020B0502040204020203" pitchFamily="34" charset="0"/>
              </a:rPr>
              <a:t>) ocorre no </a:t>
            </a:r>
            <a:r>
              <a:rPr lang="pt-BR" sz="1200" dirty="0" err="1">
                <a:solidFill>
                  <a:srgbClr val="AAC1CD"/>
                </a:solidFill>
                <a:latin typeface="Segoe UI" panose="020B0502040204020203" pitchFamily="34" charset="0"/>
                <a:cs typeface="Segoe UI" panose="020B0502040204020203" pitchFamily="34" charset="0"/>
              </a:rPr>
              <a:t>Perceptron</a:t>
            </a:r>
            <a:r>
              <a:rPr lang="pt-BR" sz="1200" dirty="0">
                <a:solidFill>
                  <a:srgbClr val="AAC1CD"/>
                </a:solidFill>
                <a:latin typeface="Segoe UI" panose="020B0502040204020203" pitchFamily="34" charset="0"/>
                <a:cs typeface="Segoe UI" panose="020B0502040204020203" pitchFamily="34" charset="0"/>
              </a:rPr>
              <a:t>, alterando os pesos da conexão após o processamento de cada parte dos dados, com base na quantidade de erro na saída em comparação com o resultado esperado.</a:t>
            </a:r>
          </a:p>
        </p:txBody>
      </p:sp>
      <p:sp>
        <p:nvSpPr>
          <p:cNvPr id="4" name="CaixaDeTexto 3">
            <a:extLst>
              <a:ext uri="{FF2B5EF4-FFF2-40B4-BE49-F238E27FC236}">
                <a16:creationId xmlns:a16="http://schemas.microsoft.com/office/drawing/2014/main" id="{7A5BB6A5-9F5B-8A26-B9F7-E48A5575BD8F}"/>
              </a:ext>
            </a:extLst>
          </p:cNvPr>
          <p:cNvSpPr txBox="1"/>
          <p:nvPr/>
        </p:nvSpPr>
        <p:spPr>
          <a:xfrm>
            <a:off x="64584" y="2742372"/>
            <a:ext cx="4022247" cy="338554"/>
          </a:xfrm>
          <a:prstGeom prst="rect">
            <a:avLst/>
          </a:prstGeom>
          <a:noFill/>
        </p:spPr>
        <p:txBody>
          <a:bodyPr wrap="square" rtlCol="0">
            <a:spAutoFit/>
          </a:bodyPr>
          <a:lstStyle/>
          <a:p>
            <a:r>
              <a:rPr lang="pt-BR" sz="1600" dirty="0" err="1">
                <a:solidFill>
                  <a:srgbClr val="F00658"/>
                </a:solidFill>
                <a:latin typeface="Segoe UI" panose="020B0502040204020203" pitchFamily="34" charset="0"/>
                <a:cs typeface="Segoe UI" panose="020B0502040204020203" pitchFamily="34" charset="0"/>
              </a:rPr>
              <a:t>Multilayer</a:t>
            </a:r>
            <a:r>
              <a:rPr lang="pt-BR" sz="1600" dirty="0">
                <a:solidFill>
                  <a:srgbClr val="F00658"/>
                </a:solidFill>
                <a:latin typeface="Segoe UI" panose="020B0502040204020203" pitchFamily="34" charset="0"/>
                <a:cs typeface="Segoe UI" panose="020B0502040204020203" pitchFamily="34" charset="0"/>
              </a:rPr>
              <a:t> </a:t>
            </a:r>
            <a:r>
              <a:rPr lang="pt-BR" sz="1600" dirty="0" err="1">
                <a:solidFill>
                  <a:srgbClr val="F00658"/>
                </a:solidFill>
                <a:latin typeface="Segoe UI" panose="020B0502040204020203" pitchFamily="34" charset="0"/>
                <a:cs typeface="Segoe UI" panose="020B0502040204020203" pitchFamily="34" charset="0"/>
              </a:rPr>
              <a:t>Perceptron</a:t>
            </a:r>
            <a:r>
              <a:rPr lang="pt-BR" sz="1600" dirty="0">
                <a:solidFill>
                  <a:srgbClr val="F00658"/>
                </a:solidFill>
                <a:latin typeface="Segoe UI" panose="020B0502040204020203" pitchFamily="34" charset="0"/>
                <a:cs typeface="Segoe UI" panose="020B0502040204020203" pitchFamily="34" charset="0"/>
              </a:rPr>
              <a:t> (Rede Neural)</a:t>
            </a:r>
          </a:p>
        </p:txBody>
      </p:sp>
      <p:sp>
        <p:nvSpPr>
          <p:cNvPr id="14" name="CaixaDeTexto 13">
            <a:extLst>
              <a:ext uri="{FF2B5EF4-FFF2-40B4-BE49-F238E27FC236}">
                <a16:creationId xmlns:a16="http://schemas.microsoft.com/office/drawing/2014/main" id="{D6480370-4D77-AFF7-D841-3F7930FECEC8}"/>
              </a:ext>
            </a:extLst>
          </p:cNvPr>
          <p:cNvSpPr txBox="1"/>
          <p:nvPr/>
        </p:nvSpPr>
        <p:spPr>
          <a:xfrm>
            <a:off x="4086832" y="3202689"/>
            <a:ext cx="4022246" cy="1938992"/>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A J48 constrói árvores de decisão a partir de um conjunto de dados de treinamento usando o conceito de entropia da informação. A J48 examina o ganho de informação normalizado que resulta da escolha de um atributo para dividir os dados. Ela usa o fato de que cada atributo dos dados pode ser usado para tomar uma decisão dividindo os dados em subconjuntos menores. O classificador J48 classifica recursivamente até que cada folha seja pura, o que significa que os dados foram categorizados o mais próximo possível da perfeição.</a:t>
            </a:r>
          </a:p>
        </p:txBody>
      </p:sp>
      <p:sp>
        <p:nvSpPr>
          <p:cNvPr id="15" name="CaixaDeTexto 14">
            <a:extLst>
              <a:ext uri="{FF2B5EF4-FFF2-40B4-BE49-F238E27FC236}">
                <a16:creationId xmlns:a16="http://schemas.microsoft.com/office/drawing/2014/main" id="{37DB8140-B808-2407-5A8A-0898F655ED38}"/>
              </a:ext>
            </a:extLst>
          </p:cNvPr>
          <p:cNvSpPr txBox="1"/>
          <p:nvPr/>
        </p:nvSpPr>
        <p:spPr>
          <a:xfrm>
            <a:off x="4086831" y="2742372"/>
            <a:ext cx="4022247"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J48 (Árvore de Decisão)</a:t>
            </a:r>
          </a:p>
        </p:txBody>
      </p:sp>
      <p:sp>
        <p:nvSpPr>
          <p:cNvPr id="16" name="CaixaDeTexto 15">
            <a:extLst>
              <a:ext uri="{FF2B5EF4-FFF2-40B4-BE49-F238E27FC236}">
                <a16:creationId xmlns:a16="http://schemas.microsoft.com/office/drawing/2014/main" id="{28279690-18B6-BD92-9E8C-B371F5B2F9F4}"/>
              </a:ext>
            </a:extLst>
          </p:cNvPr>
          <p:cNvSpPr txBox="1"/>
          <p:nvPr/>
        </p:nvSpPr>
        <p:spPr>
          <a:xfrm>
            <a:off x="8109079" y="3202689"/>
            <a:ext cx="4022246" cy="2123658"/>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O classificador </a:t>
            </a:r>
            <a:r>
              <a:rPr lang="pt-BR" sz="1200" dirty="0" err="1">
                <a:solidFill>
                  <a:srgbClr val="AAC1CD"/>
                </a:solidFill>
                <a:latin typeface="Segoe UI" panose="020B0502040204020203" pitchFamily="34" charset="0"/>
                <a:cs typeface="Segoe UI" panose="020B0502040204020203" pitchFamily="34" charset="0"/>
              </a:rPr>
              <a:t>Naive</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Bayes</a:t>
            </a:r>
            <a:r>
              <a:rPr lang="pt-BR" sz="1200" dirty="0">
                <a:solidFill>
                  <a:srgbClr val="AAC1CD"/>
                </a:solidFill>
                <a:latin typeface="Segoe UI" panose="020B0502040204020203" pitchFamily="34" charset="0"/>
                <a:cs typeface="Segoe UI" panose="020B0502040204020203" pitchFamily="34" charset="0"/>
              </a:rPr>
              <a:t> é um classificador probabilístico simples baseado na aplicação do teorema de </a:t>
            </a:r>
            <a:r>
              <a:rPr lang="pt-BR" sz="1200" dirty="0" err="1">
                <a:solidFill>
                  <a:srgbClr val="AAC1CD"/>
                </a:solidFill>
                <a:latin typeface="Segoe UI" panose="020B0502040204020203" pitchFamily="34" charset="0"/>
                <a:cs typeface="Segoe UI" panose="020B0502040204020203" pitchFamily="34" charset="0"/>
              </a:rPr>
              <a:t>Bayes</a:t>
            </a:r>
            <a:r>
              <a:rPr lang="pt-BR" sz="1200" dirty="0">
                <a:solidFill>
                  <a:srgbClr val="AAC1CD"/>
                </a:solidFill>
                <a:latin typeface="Segoe UI" panose="020B0502040204020203" pitchFamily="34" charset="0"/>
                <a:cs typeface="Segoe UI" panose="020B0502040204020203" pitchFamily="34" charset="0"/>
              </a:rPr>
              <a:t> com fortes hipóteses de independência. Um termo mais descritivo para o modelo de probabilidade subjacente seria "modelo de recurso independente". O indutor </a:t>
            </a:r>
            <a:r>
              <a:rPr lang="pt-BR" sz="1200" dirty="0" err="1">
                <a:solidFill>
                  <a:srgbClr val="AAC1CD"/>
                </a:solidFill>
                <a:latin typeface="Segoe UI" panose="020B0502040204020203" pitchFamily="34" charset="0"/>
                <a:cs typeface="Segoe UI" panose="020B0502040204020203" pitchFamily="34" charset="0"/>
              </a:rPr>
              <a:t>Naive-Bayes</a:t>
            </a:r>
            <a:r>
              <a:rPr lang="pt-BR" sz="1200" dirty="0">
                <a:solidFill>
                  <a:srgbClr val="AAC1CD"/>
                </a:solidFill>
                <a:latin typeface="Segoe UI" panose="020B0502040204020203" pitchFamily="34" charset="0"/>
                <a:cs typeface="Segoe UI" panose="020B0502040204020203" pitchFamily="34" charset="0"/>
              </a:rPr>
              <a:t> calcula probabilidades condicionais das classes dadas a instância e escolhe a classe com o posterior mais alto. Dependendo da natureza precisa do modelo de probabilidade, Classificadores </a:t>
            </a:r>
            <a:r>
              <a:rPr lang="pt-BR" sz="1200" dirty="0" err="1">
                <a:solidFill>
                  <a:srgbClr val="AAC1CD"/>
                </a:solidFill>
                <a:latin typeface="Segoe UI" panose="020B0502040204020203" pitchFamily="34" charset="0"/>
                <a:cs typeface="Segoe UI" panose="020B0502040204020203" pitchFamily="34" charset="0"/>
              </a:rPr>
              <a:t>Naive</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Bayes</a:t>
            </a:r>
            <a:r>
              <a:rPr lang="pt-BR" sz="1200" dirty="0">
                <a:solidFill>
                  <a:srgbClr val="AAC1CD"/>
                </a:solidFill>
                <a:latin typeface="Segoe UI" panose="020B0502040204020203" pitchFamily="34" charset="0"/>
                <a:cs typeface="Segoe UI" panose="020B0502040204020203" pitchFamily="34" charset="0"/>
              </a:rPr>
              <a:t> podem ser treinados de forma muito eficiente em um ambiente de aprendizado supervisionado.</a:t>
            </a:r>
          </a:p>
        </p:txBody>
      </p:sp>
      <p:sp>
        <p:nvSpPr>
          <p:cNvPr id="17" name="CaixaDeTexto 16">
            <a:extLst>
              <a:ext uri="{FF2B5EF4-FFF2-40B4-BE49-F238E27FC236}">
                <a16:creationId xmlns:a16="http://schemas.microsoft.com/office/drawing/2014/main" id="{100E56B3-5A63-26F0-1FC8-87E43F2E870B}"/>
              </a:ext>
            </a:extLst>
          </p:cNvPr>
          <p:cNvSpPr txBox="1"/>
          <p:nvPr/>
        </p:nvSpPr>
        <p:spPr>
          <a:xfrm>
            <a:off x="8109078" y="2742372"/>
            <a:ext cx="4022247" cy="338554"/>
          </a:xfrm>
          <a:prstGeom prst="rect">
            <a:avLst/>
          </a:prstGeom>
          <a:noFill/>
        </p:spPr>
        <p:txBody>
          <a:bodyPr wrap="square" rtlCol="0">
            <a:spAutoFit/>
          </a:bodyPr>
          <a:lstStyle/>
          <a:p>
            <a:r>
              <a:rPr lang="pt-BR" sz="1600" dirty="0" err="1">
                <a:solidFill>
                  <a:srgbClr val="F00658"/>
                </a:solidFill>
                <a:latin typeface="Segoe UI" panose="020B0502040204020203" pitchFamily="34" charset="0"/>
                <a:cs typeface="Segoe UI" panose="020B0502040204020203" pitchFamily="34" charset="0"/>
              </a:rPr>
              <a:t>Naive</a:t>
            </a:r>
            <a:r>
              <a:rPr lang="pt-BR" sz="1600" dirty="0">
                <a:solidFill>
                  <a:srgbClr val="F00658"/>
                </a:solidFill>
                <a:latin typeface="Segoe UI" panose="020B0502040204020203" pitchFamily="34" charset="0"/>
                <a:cs typeface="Segoe UI" panose="020B0502040204020203" pitchFamily="34" charset="0"/>
              </a:rPr>
              <a:t> </a:t>
            </a:r>
            <a:r>
              <a:rPr lang="pt-BR" sz="1600" dirty="0" err="1">
                <a:solidFill>
                  <a:srgbClr val="F00658"/>
                </a:solidFill>
                <a:latin typeface="Segoe UI" panose="020B0502040204020203" pitchFamily="34" charset="0"/>
                <a:cs typeface="Segoe UI" panose="020B0502040204020203" pitchFamily="34" charset="0"/>
              </a:rPr>
              <a:t>Bayes</a:t>
            </a:r>
            <a:r>
              <a:rPr lang="pt-BR" sz="1600" dirty="0">
                <a:solidFill>
                  <a:srgbClr val="F00658"/>
                </a:solidFill>
                <a:latin typeface="Segoe UI" panose="020B0502040204020203" pitchFamily="34" charset="0"/>
                <a:cs typeface="Segoe UI" panose="020B0502040204020203" pitchFamily="34" charset="0"/>
              </a:rPr>
              <a:t> (Probabilístico)</a:t>
            </a:r>
          </a:p>
        </p:txBody>
      </p:sp>
      <p:sp>
        <p:nvSpPr>
          <p:cNvPr id="18" name="CaixaDeTexto 17">
            <a:extLst>
              <a:ext uri="{FF2B5EF4-FFF2-40B4-BE49-F238E27FC236}">
                <a16:creationId xmlns:a16="http://schemas.microsoft.com/office/drawing/2014/main" id="{556DCE1F-893D-73B5-3E86-13DD378256F3}"/>
              </a:ext>
            </a:extLst>
          </p:cNvPr>
          <p:cNvSpPr txBox="1"/>
          <p:nvPr/>
        </p:nvSpPr>
        <p:spPr>
          <a:xfrm>
            <a:off x="236932" y="1217053"/>
            <a:ext cx="11517921" cy="1384995"/>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Para o problema de classificação de mensagens de SPAM, foi utilizado o software WEKA (que possui um conjunto de algoritmos de </a:t>
            </a:r>
            <a:r>
              <a:rPr lang="pt-BR" sz="1200" dirty="0" err="1">
                <a:solidFill>
                  <a:srgbClr val="AAC1CD"/>
                </a:solidFill>
                <a:latin typeface="Segoe UI" panose="020B0502040204020203" pitchFamily="34" charset="0"/>
                <a:cs typeface="Segoe UI" panose="020B0502040204020203" pitchFamily="34" charset="0"/>
              </a:rPr>
              <a:t>Machine</a:t>
            </a:r>
            <a:r>
              <a:rPr lang="pt-BR" sz="1200" dirty="0">
                <a:solidFill>
                  <a:srgbClr val="AAC1CD"/>
                </a:solidFill>
                <a:latin typeface="Segoe UI" panose="020B0502040204020203" pitchFamily="34" charset="0"/>
                <a:cs typeface="Segoe UI" panose="020B0502040204020203" pitchFamily="34" charset="0"/>
              </a:rPr>
              <a:t> Learning implementado em JAVA) que possibilitou a realização de uma análise comparativa entre 3 algoritmos de classificação: MLP, J48 e </a:t>
            </a:r>
            <a:r>
              <a:rPr lang="pt-BR" sz="1200" dirty="0" err="1">
                <a:solidFill>
                  <a:srgbClr val="AAC1CD"/>
                </a:solidFill>
                <a:latin typeface="Segoe UI" panose="020B0502040204020203" pitchFamily="34" charset="0"/>
                <a:cs typeface="Segoe UI" panose="020B0502040204020203" pitchFamily="34" charset="0"/>
              </a:rPr>
              <a:t>Naive</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Bayes</a:t>
            </a:r>
            <a:r>
              <a:rPr lang="pt-BR" sz="1200" dirty="0">
                <a:solidFill>
                  <a:srgbClr val="AAC1CD"/>
                </a:solidFill>
                <a:latin typeface="Segoe UI" panose="020B0502040204020203" pitchFamily="34" charset="0"/>
                <a:cs typeface="Segoe UI" panose="020B0502040204020203" pitchFamily="34" charset="0"/>
              </a:rPr>
              <a:t>.</a:t>
            </a:r>
          </a:p>
          <a:p>
            <a:pPr algn="just"/>
            <a:endParaRPr lang="pt-BR" sz="1200" dirty="0">
              <a:solidFill>
                <a:srgbClr val="AAC1CD"/>
              </a:solidFill>
              <a:latin typeface="Segoe UI" panose="020B0502040204020203" pitchFamily="34" charset="0"/>
              <a:cs typeface="Segoe UI" panose="020B0502040204020203" pitchFamily="34" charset="0"/>
            </a:endParaRPr>
          </a:p>
          <a:p>
            <a:pPr algn="just"/>
            <a:r>
              <a:rPr lang="pt-BR" sz="1200" dirty="0">
                <a:solidFill>
                  <a:srgbClr val="AAC1CD"/>
                </a:solidFill>
                <a:latin typeface="Segoe UI" panose="020B0502040204020203" pitchFamily="34" charset="0"/>
                <a:cs typeface="Segoe UI" panose="020B0502040204020203" pitchFamily="34" charset="0"/>
              </a:rPr>
              <a:t>Durante a execução da pesquisa, afirma-se que os dados foram separados em 2 partes, uma usada para treinamento (essa parcela possui as </a:t>
            </a:r>
            <a:r>
              <a:rPr lang="pt-BR" sz="1200" dirty="0" err="1">
                <a:solidFill>
                  <a:srgbClr val="AAC1CD"/>
                </a:solidFill>
                <a:latin typeface="Segoe UI" panose="020B0502040204020203" pitchFamily="34" charset="0"/>
                <a:cs typeface="Segoe UI" panose="020B0502040204020203" pitchFamily="34" charset="0"/>
              </a:rPr>
              <a:t>features</a:t>
            </a:r>
            <a:r>
              <a:rPr lang="pt-BR" sz="1200" dirty="0">
                <a:solidFill>
                  <a:srgbClr val="AAC1CD"/>
                </a:solidFill>
                <a:latin typeface="Segoe UI" panose="020B0502040204020203" pitchFamily="34" charset="0"/>
                <a:cs typeface="Segoe UI" panose="020B0502040204020203" pitchFamily="34" charset="0"/>
              </a:rPr>
              <a:t> e as classificações para cada registro) que produziu o modelo de predição e a outra que foi usada para testar a acuracidade do modelo.</a:t>
            </a:r>
          </a:p>
          <a:p>
            <a:pPr algn="just"/>
            <a:endParaRPr lang="pt-BR" sz="1200" dirty="0">
              <a:solidFill>
                <a:srgbClr val="AAC1CD"/>
              </a:solidFill>
              <a:latin typeface="Segoe UI" panose="020B0502040204020203" pitchFamily="34" charset="0"/>
              <a:cs typeface="Segoe UI" panose="020B0502040204020203" pitchFamily="34" charset="0"/>
            </a:endParaRPr>
          </a:p>
          <a:p>
            <a:pPr algn="just"/>
            <a:r>
              <a:rPr lang="pt-BR" sz="1200" dirty="0">
                <a:solidFill>
                  <a:srgbClr val="AAC1CD"/>
                </a:solidFill>
                <a:latin typeface="Segoe UI" panose="020B0502040204020203" pitchFamily="34" charset="0"/>
                <a:cs typeface="Segoe UI" panose="020B0502040204020203" pitchFamily="34" charset="0"/>
              </a:rPr>
              <a:t>Também, foi utilizado o método </a:t>
            </a:r>
            <a:r>
              <a:rPr lang="pt-BR" sz="1200" dirty="0" err="1">
                <a:solidFill>
                  <a:srgbClr val="AAC1CD"/>
                </a:solidFill>
                <a:latin typeface="Segoe UI" panose="020B0502040204020203" pitchFamily="34" charset="0"/>
                <a:cs typeface="Segoe UI" panose="020B0502040204020203" pitchFamily="34" charset="0"/>
              </a:rPr>
              <a:t>k-fold</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cross</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validation</a:t>
            </a:r>
            <a:r>
              <a:rPr lang="pt-BR" sz="1200" dirty="0">
                <a:solidFill>
                  <a:srgbClr val="AAC1CD"/>
                </a:solidFill>
                <a:latin typeface="Segoe UI" panose="020B0502040204020203" pitchFamily="34" charset="0"/>
                <a:cs typeface="Segoe UI" panose="020B0502040204020203" pitchFamily="34" charset="0"/>
              </a:rPr>
              <a:t> durante a etapa de teste, cujo valor de </a:t>
            </a:r>
            <a:r>
              <a:rPr lang="pt-BR" sz="1200" dirty="0" err="1">
                <a:solidFill>
                  <a:srgbClr val="AAC1CD"/>
                </a:solidFill>
                <a:latin typeface="Segoe UI" panose="020B0502040204020203" pitchFamily="34" charset="0"/>
                <a:cs typeface="Segoe UI" panose="020B0502040204020203" pitchFamily="34" charset="0"/>
              </a:rPr>
              <a:t>k</a:t>
            </a:r>
            <a:r>
              <a:rPr lang="pt-BR" sz="1200" dirty="0">
                <a:solidFill>
                  <a:srgbClr val="AAC1CD"/>
                </a:solidFill>
                <a:latin typeface="Segoe UI" panose="020B0502040204020203" pitchFamily="34" charset="0"/>
                <a:cs typeface="Segoe UI" panose="020B0502040204020203" pitchFamily="34" charset="0"/>
              </a:rPr>
              <a:t> estimado equivaleu a 10.</a:t>
            </a:r>
          </a:p>
        </p:txBody>
      </p:sp>
    </p:spTree>
    <p:extLst>
      <p:ext uri="{BB962C8B-B14F-4D97-AF65-F5344CB8AC3E}">
        <p14:creationId xmlns:p14="http://schemas.microsoft.com/office/powerpoint/2010/main" val="329194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E2F89DC-2665-C90A-9645-A40FBFEF2625}"/>
              </a:ext>
            </a:extLst>
          </p:cNvPr>
          <p:cNvPicPr>
            <a:picLocks noChangeAspect="1"/>
          </p:cNvPicPr>
          <p:nvPr/>
        </p:nvPicPr>
        <p:blipFill>
          <a:blip r:embed="rId3"/>
          <a:stretch>
            <a:fillRect/>
          </a:stretch>
        </p:blipFill>
        <p:spPr>
          <a:xfrm>
            <a:off x="10880282" y="158964"/>
            <a:ext cx="1121885" cy="177920"/>
          </a:xfrm>
          <a:prstGeom prst="rect">
            <a:avLst/>
          </a:prstGeom>
        </p:spPr>
      </p:pic>
      <p:sp>
        <p:nvSpPr>
          <p:cNvPr id="7" name="CaixaDeTexto 6">
            <a:extLst>
              <a:ext uri="{FF2B5EF4-FFF2-40B4-BE49-F238E27FC236}">
                <a16:creationId xmlns:a16="http://schemas.microsoft.com/office/drawing/2014/main" id="{4FA5386E-9E48-6684-E5FD-296E32F20CDC}"/>
              </a:ext>
            </a:extLst>
          </p:cNvPr>
          <p:cNvSpPr txBox="1"/>
          <p:nvPr/>
        </p:nvSpPr>
        <p:spPr>
          <a:xfrm>
            <a:off x="236932" y="247924"/>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1) PROBLEMA DE APRENDIZADO SUPERVISIONADO</a:t>
            </a:r>
          </a:p>
        </p:txBody>
      </p:sp>
      <p:sp>
        <p:nvSpPr>
          <p:cNvPr id="8" name="CaixaDeTexto 7">
            <a:extLst>
              <a:ext uri="{FF2B5EF4-FFF2-40B4-BE49-F238E27FC236}">
                <a16:creationId xmlns:a16="http://schemas.microsoft.com/office/drawing/2014/main" id="{2013139A-003E-CC92-0397-0DDA5D9E4724}"/>
              </a:ext>
            </a:extLst>
          </p:cNvPr>
          <p:cNvSpPr txBox="1"/>
          <p:nvPr/>
        </p:nvSpPr>
        <p:spPr>
          <a:xfrm>
            <a:off x="236932" y="5498707"/>
            <a:ext cx="11765235" cy="1200329"/>
          </a:xfrm>
          <a:prstGeom prst="rect">
            <a:avLst/>
          </a:prstGeom>
          <a:noFill/>
        </p:spPr>
        <p:txBody>
          <a:bodyPr wrap="square" rtlCol="0">
            <a:spAutoFit/>
          </a:bodyPr>
          <a:lstStyle/>
          <a:p>
            <a:r>
              <a:rPr lang="pt-BR" sz="1200" b="1" dirty="0">
                <a:solidFill>
                  <a:srgbClr val="F00658"/>
                </a:solidFill>
                <a:latin typeface="Segoe UI" panose="020B0502040204020203" pitchFamily="34" charset="0"/>
                <a:cs typeface="Segoe UI" panose="020B0502040204020203" pitchFamily="34" charset="0"/>
              </a:rPr>
              <a:t>FONTE:</a:t>
            </a:r>
          </a:p>
          <a:p>
            <a:br>
              <a:rPr lang="pt-BR" sz="1200" b="1" dirty="0">
                <a:solidFill>
                  <a:srgbClr val="AAC1CD"/>
                </a:solidFill>
                <a:latin typeface="Segoe UI" panose="020B0502040204020203" pitchFamily="34" charset="0"/>
                <a:cs typeface="Segoe UI" panose="020B0502040204020203" pitchFamily="34" charset="0"/>
              </a:rPr>
            </a:br>
            <a:r>
              <a:rPr lang="pt-BR" sz="1200" dirty="0">
                <a:solidFill>
                  <a:srgbClr val="AAC1CD"/>
                </a:solidFill>
                <a:latin typeface="Segoe UI" panose="020B0502040204020203" pitchFamily="34" charset="0"/>
                <a:cs typeface="Segoe UI" panose="020B0502040204020203" pitchFamily="34" charset="0"/>
                <a:hlinkClick r:id="rId4"/>
              </a:rPr>
              <a:t>https://ieeexplore.ieee.org/abstract/document/5979035</a:t>
            </a:r>
            <a:br>
              <a:rPr lang="pt-BR" sz="1200" dirty="0">
                <a:solidFill>
                  <a:srgbClr val="AAC1CD"/>
                </a:solidFill>
                <a:latin typeface="Segoe UI" panose="020B0502040204020203" pitchFamily="34" charset="0"/>
                <a:cs typeface="Segoe UI" panose="020B0502040204020203" pitchFamily="34" charset="0"/>
              </a:rPr>
            </a:br>
            <a:br>
              <a:rPr lang="pt-BR" sz="1200" dirty="0">
                <a:solidFill>
                  <a:srgbClr val="AAC1CD"/>
                </a:solidFill>
                <a:latin typeface="Segoe UI" panose="020B0502040204020203" pitchFamily="34" charset="0"/>
                <a:cs typeface="Segoe UI" panose="020B0502040204020203" pitchFamily="34" charset="0"/>
              </a:rPr>
            </a:br>
            <a:r>
              <a:rPr lang="pt-BR" sz="1200" dirty="0">
                <a:solidFill>
                  <a:srgbClr val="AAC1CD"/>
                </a:solidFill>
                <a:latin typeface="Segoe UI" panose="020B0502040204020203" pitchFamily="34" charset="0"/>
                <a:cs typeface="Segoe UI" panose="020B0502040204020203" pitchFamily="34" charset="0"/>
              </a:rPr>
              <a:t>D. </a:t>
            </a:r>
            <a:r>
              <a:rPr lang="pt-BR" sz="1200" dirty="0" err="1">
                <a:solidFill>
                  <a:srgbClr val="AAC1CD"/>
                </a:solidFill>
                <a:latin typeface="Segoe UI" panose="020B0502040204020203" pitchFamily="34" charset="0"/>
                <a:cs typeface="Segoe UI" panose="020B0502040204020203" pitchFamily="34" charset="0"/>
              </a:rPr>
              <a:t>K</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Renuka</a:t>
            </a:r>
            <a:r>
              <a:rPr lang="pt-BR" sz="1200" dirty="0">
                <a:solidFill>
                  <a:srgbClr val="AAC1CD"/>
                </a:solidFill>
                <a:latin typeface="Segoe UI" panose="020B0502040204020203" pitchFamily="34" charset="0"/>
                <a:cs typeface="Segoe UI" panose="020B0502040204020203" pitchFamily="34" charset="0"/>
              </a:rPr>
              <a:t>, T. </a:t>
            </a:r>
            <a:r>
              <a:rPr lang="pt-BR" sz="1200" dirty="0" err="1">
                <a:solidFill>
                  <a:srgbClr val="AAC1CD"/>
                </a:solidFill>
                <a:latin typeface="Segoe UI" panose="020B0502040204020203" pitchFamily="34" charset="0"/>
                <a:cs typeface="Segoe UI" panose="020B0502040204020203" pitchFamily="34" charset="0"/>
              </a:rPr>
              <a:t>Hamsapriya</a:t>
            </a:r>
            <a:r>
              <a:rPr lang="pt-BR" sz="1200" dirty="0">
                <a:solidFill>
                  <a:srgbClr val="AAC1CD"/>
                </a:solidFill>
                <a:latin typeface="Segoe UI" panose="020B0502040204020203" pitchFamily="34" charset="0"/>
                <a:cs typeface="Segoe UI" panose="020B0502040204020203" pitchFamily="34" charset="0"/>
              </a:rPr>
              <a:t>, M. R. </a:t>
            </a:r>
            <a:r>
              <a:rPr lang="pt-BR" sz="1200" dirty="0" err="1">
                <a:solidFill>
                  <a:srgbClr val="AAC1CD"/>
                </a:solidFill>
                <a:latin typeface="Segoe UI" panose="020B0502040204020203" pitchFamily="34" charset="0"/>
                <a:cs typeface="Segoe UI" panose="020B0502040204020203" pitchFamily="34" charset="0"/>
              </a:rPr>
              <a:t>Chakkaravarthi</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and</a:t>
            </a:r>
            <a:r>
              <a:rPr lang="pt-BR" sz="1200" dirty="0">
                <a:solidFill>
                  <a:srgbClr val="AAC1CD"/>
                </a:solidFill>
                <a:latin typeface="Segoe UI" panose="020B0502040204020203" pitchFamily="34" charset="0"/>
                <a:cs typeface="Segoe UI" panose="020B0502040204020203" pitchFamily="34" charset="0"/>
              </a:rPr>
              <a:t> P. L. </a:t>
            </a:r>
            <a:r>
              <a:rPr lang="pt-BR" sz="1200" dirty="0" err="1">
                <a:solidFill>
                  <a:srgbClr val="AAC1CD"/>
                </a:solidFill>
                <a:latin typeface="Segoe UI" panose="020B0502040204020203" pitchFamily="34" charset="0"/>
                <a:cs typeface="Segoe UI" panose="020B0502040204020203" pitchFamily="34" charset="0"/>
              </a:rPr>
              <a:t>Surya</a:t>
            </a:r>
            <a:r>
              <a:rPr lang="pt-BR" sz="1200" dirty="0">
                <a:solidFill>
                  <a:srgbClr val="AAC1CD"/>
                </a:solidFill>
                <a:latin typeface="Segoe UI" panose="020B0502040204020203" pitchFamily="34" charset="0"/>
                <a:cs typeface="Segoe UI" panose="020B0502040204020203" pitchFamily="34" charset="0"/>
              </a:rPr>
              <a:t>, "Spam </a:t>
            </a:r>
            <a:r>
              <a:rPr lang="pt-BR" sz="1200" dirty="0" err="1">
                <a:solidFill>
                  <a:srgbClr val="AAC1CD"/>
                </a:solidFill>
                <a:latin typeface="Segoe UI" panose="020B0502040204020203" pitchFamily="34" charset="0"/>
                <a:cs typeface="Segoe UI" panose="020B0502040204020203" pitchFamily="34" charset="0"/>
              </a:rPr>
              <a:t>Classification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Based</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on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Supervised</a:t>
            </a:r>
            <a:r>
              <a:rPr lang="pt-BR" sz="1200" dirty="0">
                <a:solidFill>
                  <a:srgbClr val="AAC1CD"/>
                </a:solidFill>
                <a:latin typeface="Segoe UI" panose="020B0502040204020203" pitchFamily="34" charset="0"/>
                <a:cs typeface="Segoe UI" panose="020B0502040204020203" pitchFamily="34" charset="0"/>
              </a:rPr>
              <a:t> Learning </a:t>
            </a:r>
            <a:r>
              <a:rPr lang="pt-BR" sz="1200" dirty="0" err="1">
                <a:solidFill>
                  <a:srgbClr val="AAC1CD"/>
                </a:solidFill>
                <a:latin typeface="Segoe UI" panose="020B0502040204020203" pitchFamily="34" charset="0"/>
                <a:cs typeface="Segoe UI" panose="020B0502040204020203" pitchFamily="34" charset="0"/>
              </a:rPr>
              <a:t>Using</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Machine</a:t>
            </a:r>
            <a:r>
              <a:rPr lang="pt-BR" sz="1200" dirty="0">
                <a:solidFill>
                  <a:srgbClr val="AAC1CD"/>
                </a:solidFill>
                <a:latin typeface="Segoe UI" panose="020B0502040204020203" pitchFamily="34" charset="0"/>
                <a:cs typeface="Segoe UI" panose="020B0502040204020203" pitchFamily="34" charset="0"/>
              </a:rPr>
              <a:t> Learning </a:t>
            </a:r>
            <a:r>
              <a:rPr lang="pt-BR" sz="1200" dirty="0" err="1">
                <a:solidFill>
                  <a:srgbClr val="AAC1CD"/>
                </a:solidFill>
                <a:latin typeface="Segoe UI" panose="020B0502040204020203" pitchFamily="34" charset="0"/>
                <a:cs typeface="Segoe UI" panose="020B0502040204020203" pitchFamily="34" charset="0"/>
              </a:rPr>
              <a:t>Techniques</a:t>
            </a:r>
            <a:r>
              <a:rPr lang="pt-BR" sz="1200" dirty="0">
                <a:solidFill>
                  <a:srgbClr val="AAC1CD"/>
                </a:solidFill>
                <a:latin typeface="Segoe UI" panose="020B0502040204020203" pitchFamily="34" charset="0"/>
                <a:cs typeface="Segoe UI" panose="020B0502040204020203" pitchFamily="34" charset="0"/>
              </a:rPr>
              <a:t>," 2011 </a:t>
            </a:r>
            <a:r>
              <a:rPr lang="pt-BR" sz="1200" dirty="0" err="1">
                <a:solidFill>
                  <a:srgbClr val="AAC1CD"/>
                </a:solidFill>
                <a:latin typeface="Segoe UI" panose="020B0502040204020203" pitchFamily="34" charset="0"/>
                <a:cs typeface="Segoe UI" panose="020B0502040204020203" pitchFamily="34" charset="0"/>
              </a:rPr>
              <a:t>International</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Conference</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on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Process</a:t>
            </a:r>
            <a:r>
              <a:rPr lang="pt-BR" sz="1200" dirty="0">
                <a:solidFill>
                  <a:srgbClr val="AAC1CD"/>
                </a:solidFill>
                <a:latin typeface="Segoe UI" panose="020B0502040204020203" pitchFamily="34" charset="0"/>
                <a:cs typeface="Segoe UI" panose="020B0502040204020203" pitchFamily="34" charset="0"/>
              </a:rPr>
              <a:t> Automation, </a:t>
            </a:r>
            <a:r>
              <a:rPr lang="pt-BR" sz="1200" dirty="0" err="1">
                <a:solidFill>
                  <a:srgbClr val="AAC1CD"/>
                </a:solidFill>
                <a:latin typeface="Segoe UI" panose="020B0502040204020203" pitchFamily="34" charset="0"/>
                <a:cs typeface="Segoe UI" panose="020B0502040204020203" pitchFamily="34" charset="0"/>
              </a:rPr>
              <a:t>Control</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and</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Computing</a:t>
            </a:r>
            <a:r>
              <a:rPr lang="pt-BR" sz="1200" dirty="0">
                <a:solidFill>
                  <a:srgbClr val="AAC1CD"/>
                </a:solidFill>
                <a:latin typeface="Segoe UI" panose="020B0502040204020203" pitchFamily="34" charset="0"/>
                <a:cs typeface="Segoe UI" panose="020B0502040204020203" pitchFamily="34" charset="0"/>
              </a:rPr>
              <a:t>, 2011, pp. 1-7, </a:t>
            </a:r>
            <a:r>
              <a:rPr lang="pt-BR" sz="1200" dirty="0" err="1">
                <a:solidFill>
                  <a:srgbClr val="AAC1CD"/>
                </a:solidFill>
                <a:latin typeface="Segoe UI" panose="020B0502040204020203" pitchFamily="34" charset="0"/>
                <a:cs typeface="Segoe UI" panose="020B0502040204020203" pitchFamily="34" charset="0"/>
              </a:rPr>
              <a:t>doi</a:t>
            </a:r>
            <a:r>
              <a:rPr lang="pt-BR" sz="1200" dirty="0">
                <a:solidFill>
                  <a:srgbClr val="AAC1CD"/>
                </a:solidFill>
                <a:latin typeface="Segoe UI" panose="020B0502040204020203" pitchFamily="34" charset="0"/>
                <a:cs typeface="Segoe UI" panose="020B0502040204020203" pitchFamily="34" charset="0"/>
              </a:rPr>
              <a:t>: 10.1109/PACC.2011.5979035.</a:t>
            </a:r>
          </a:p>
        </p:txBody>
      </p:sp>
      <p:sp>
        <p:nvSpPr>
          <p:cNvPr id="2" name="CaixaDeTexto 1">
            <a:extLst>
              <a:ext uri="{FF2B5EF4-FFF2-40B4-BE49-F238E27FC236}">
                <a16:creationId xmlns:a16="http://schemas.microsoft.com/office/drawing/2014/main" id="{EB669395-D3F1-0733-5D5F-DEA2FF16E608}"/>
              </a:ext>
            </a:extLst>
          </p:cNvPr>
          <p:cNvSpPr txBox="1"/>
          <p:nvPr/>
        </p:nvSpPr>
        <p:spPr>
          <a:xfrm>
            <a:off x="-515" y="655524"/>
            <a:ext cx="12192000" cy="338554"/>
          </a:xfrm>
          <a:prstGeom prst="rect">
            <a:avLst/>
          </a:prstGeom>
          <a:noFill/>
        </p:spPr>
        <p:txBody>
          <a:bodyPr wrap="square" rtlCol="0">
            <a:spAutoFit/>
          </a:bodyPr>
          <a:lstStyle/>
          <a:p>
            <a:pPr algn="ctr"/>
            <a:r>
              <a:rPr lang="pt-BR" sz="1600" b="1" dirty="0">
                <a:solidFill>
                  <a:schemeClr val="bg1"/>
                </a:solidFill>
                <a:latin typeface="Segoe UI" panose="020B0502040204020203" pitchFamily="34" charset="0"/>
                <a:cs typeface="Segoe UI" panose="020B0502040204020203" pitchFamily="34" charset="0"/>
              </a:rPr>
              <a:t>Classificação de SPAM baseado em Aprendizado Supervisionado usando técnicas de Aprendizado de Máquina</a:t>
            </a:r>
            <a:endParaRPr lang="pt-BR" sz="1600" dirty="0">
              <a:solidFill>
                <a:schemeClr val="bg1"/>
              </a:solidFill>
              <a:latin typeface="Segoe UI" panose="020B0502040204020203" pitchFamily="34" charset="0"/>
              <a:cs typeface="Segoe UI" panose="020B0502040204020203" pitchFamily="34" charset="0"/>
            </a:endParaRPr>
          </a:p>
        </p:txBody>
      </p:sp>
      <p:sp>
        <p:nvSpPr>
          <p:cNvPr id="4" name="CaixaDeTexto 3">
            <a:extLst>
              <a:ext uri="{FF2B5EF4-FFF2-40B4-BE49-F238E27FC236}">
                <a16:creationId xmlns:a16="http://schemas.microsoft.com/office/drawing/2014/main" id="{7A5BB6A5-9F5B-8A26-B9F7-E48A5575BD8F}"/>
              </a:ext>
            </a:extLst>
          </p:cNvPr>
          <p:cNvSpPr txBox="1"/>
          <p:nvPr/>
        </p:nvSpPr>
        <p:spPr>
          <a:xfrm>
            <a:off x="236932" y="997730"/>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RESULTADOS</a:t>
            </a:r>
          </a:p>
        </p:txBody>
      </p:sp>
      <p:pic>
        <p:nvPicPr>
          <p:cNvPr id="9" name="Imagem 8">
            <a:extLst>
              <a:ext uri="{FF2B5EF4-FFF2-40B4-BE49-F238E27FC236}">
                <a16:creationId xmlns:a16="http://schemas.microsoft.com/office/drawing/2014/main" id="{BDAADC3D-D197-3773-6EB3-0574D0952183}"/>
              </a:ext>
            </a:extLst>
          </p:cNvPr>
          <p:cNvPicPr>
            <a:picLocks noChangeAspect="1"/>
          </p:cNvPicPr>
          <p:nvPr/>
        </p:nvPicPr>
        <p:blipFill rotWithShape="1">
          <a:blip r:embed="rId5"/>
          <a:srcRect t="9068"/>
          <a:stretch/>
        </p:blipFill>
        <p:spPr>
          <a:xfrm>
            <a:off x="571211" y="1446080"/>
            <a:ext cx="3346635" cy="2571480"/>
          </a:xfrm>
          <a:prstGeom prst="rect">
            <a:avLst/>
          </a:prstGeom>
        </p:spPr>
      </p:pic>
      <p:pic>
        <p:nvPicPr>
          <p:cNvPr id="10" name="Imagem 9">
            <a:extLst>
              <a:ext uri="{FF2B5EF4-FFF2-40B4-BE49-F238E27FC236}">
                <a16:creationId xmlns:a16="http://schemas.microsoft.com/office/drawing/2014/main" id="{23554AE3-6D2B-4BAC-AE99-4C00FD052874}"/>
              </a:ext>
            </a:extLst>
          </p:cNvPr>
          <p:cNvPicPr>
            <a:picLocks noChangeAspect="1"/>
          </p:cNvPicPr>
          <p:nvPr/>
        </p:nvPicPr>
        <p:blipFill>
          <a:blip r:embed="rId6"/>
          <a:stretch>
            <a:fillRect/>
          </a:stretch>
        </p:blipFill>
        <p:spPr>
          <a:xfrm>
            <a:off x="4065251" y="1446080"/>
            <a:ext cx="3662411" cy="2571480"/>
          </a:xfrm>
          <a:prstGeom prst="rect">
            <a:avLst/>
          </a:prstGeom>
        </p:spPr>
      </p:pic>
      <p:pic>
        <p:nvPicPr>
          <p:cNvPr id="12" name="Imagem 11">
            <a:extLst>
              <a:ext uri="{FF2B5EF4-FFF2-40B4-BE49-F238E27FC236}">
                <a16:creationId xmlns:a16="http://schemas.microsoft.com/office/drawing/2014/main" id="{A04E81E5-B1AD-AE51-9C3E-4DA733F2ED40}"/>
              </a:ext>
            </a:extLst>
          </p:cNvPr>
          <p:cNvPicPr>
            <a:picLocks noChangeAspect="1"/>
          </p:cNvPicPr>
          <p:nvPr/>
        </p:nvPicPr>
        <p:blipFill>
          <a:blip r:embed="rId7"/>
          <a:stretch>
            <a:fillRect/>
          </a:stretch>
        </p:blipFill>
        <p:spPr>
          <a:xfrm>
            <a:off x="7875067" y="1446080"/>
            <a:ext cx="3662410" cy="2571480"/>
          </a:xfrm>
          <a:prstGeom prst="rect">
            <a:avLst/>
          </a:prstGeom>
        </p:spPr>
      </p:pic>
      <p:sp>
        <p:nvSpPr>
          <p:cNvPr id="13" name="CaixaDeTexto 12">
            <a:extLst>
              <a:ext uri="{FF2B5EF4-FFF2-40B4-BE49-F238E27FC236}">
                <a16:creationId xmlns:a16="http://schemas.microsoft.com/office/drawing/2014/main" id="{A781A639-01B6-9D73-D467-5AE03FA018BE}"/>
              </a:ext>
            </a:extLst>
          </p:cNvPr>
          <p:cNvSpPr txBox="1"/>
          <p:nvPr/>
        </p:nvSpPr>
        <p:spPr>
          <a:xfrm>
            <a:off x="571211" y="4019094"/>
            <a:ext cx="2697909"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Resultados dos critérios de avaliação</a:t>
            </a:r>
          </a:p>
        </p:txBody>
      </p:sp>
      <p:sp>
        <p:nvSpPr>
          <p:cNvPr id="14" name="CaixaDeTexto 13">
            <a:extLst>
              <a:ext uri="{FF2B5EF4-FFF2-40B4-BE49-F238E27FC236}">
                <a16:creationId xmlns:a16="http://schemas.microsoft.com/office/drawing/2014/main" id="{388DC679-A580-E6D5-58EA-D756B05BD021}"/>
              </a:ext>
            </a:extLst>
          </p:cNvPr>
          <p:cNvSpPr txBox="1"/>
          <p:nvPr/>
        </p:nvSpPr>
        <p:spPr>
          <a:xfrm>
            <a:off x="4065251" y="4019094"/>
            <a:ext cx="2697909"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Tempo de treinamento dos modelos</a:t>
            </a:r>
          </a:p>
        </p:txBody>
      </p:sp>
      <p:sp>
        <p:nvSpPr>
          <p:cNvPr id="15" name="CaixaDeTexto 14">
            <a:extLst>
              <a:ext uri="{FF2B5EF4-FFF2-40B4-BE49-F238E27FC236}">
                <a16:creationId xmlns:a16="http://schemas.microsoft.com/office/drawing/2014/main" id="{BEBE8AA5-2850-3B86-BFC5-BDDF47AAFFAB}"/>
              </a:ext>
            </a:extLst>
          </p:cNvPr>
          <p:cNvSpPr txBox="1"/>
          <p:nvPr/>
        </p:nvSpPr>
        <p:spPr>
          <a:xfrm>
            <a:off x="7875067" y="4019094"/>
            <a:ext cx="2977418"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Distribuição das instâncias classificadas</a:t>
            </a:r>
          </a:p>
        </p:txBody>
      </p:sp>
      <p:sp>
        <p:nvSpPr>
          <p:cNvPr id="16" name="CaixaDeTexto 15">
            <a:extLst>
              <a:ext uri="{FF2B5EF4-FFF2-40B4-BE49-F238E27FC236}">
                <a16:creationId xmlns:a16="http://schemas.microsoft.com/office/drawing/2014/main" id="{8A439132-5B33-BA8D-4CEA-00391138130B}"/>
              </a:ext>
            </a:extLst>
          </p:cNvPr>
          <p:cNvSpPr txBox="1"/>
          <p:nvPr/>
        </p:nvSpPr>
        <p:spPr>
          <a:xfrm>
            <a:off x="236932" y="4329156"/>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CONCLUSÃO</a:t>
            </a:r>
          </a:p>
        </p:txBody>
      </p:sp>
      <p:sp>
        <p:nvSpPr>
          <p:cNvPr id="17" name="CaixaDeTexto 16">
            <a:extLst>
              <a:ext uri="{FF2B5EF4-FFF2-40B4-BE49-F238E27FC236}">
                <a16:creationId xmlns:a16="http://schemas.microsoft.com/office/drawing/2014/main" id="{59F3AA80-EF72-9BE1-F736-507315DD2F11}"/>
              </a:ext>
            </a:extLst>
          </p:cNvPr>
          <p:cNvSpPr txBox="1"/>
          <p:nvPr/>
        </p:nvSpPr>
        <p:spPr>
          <a:xfrm>
            <a:off x="379493" y="4667710"/>
            <a:ext cx="11480111" cy="830997"/>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Alguns desses classificadores para diferentes ferramentas de software podem esperar que os classificadores sejam consistentes, pois o teste foi feito no mesmo conjunto de dados. Classificador como </a:t>
            </a:r>
            <a:r>
              <a:rPr lang="pt-BR" sz="1200" dirty="0" err="1">
                <a:solidFill>
                  <a:srgbClr val="AAC1CD"/>
                </a:solidFill>
                <a:latin typeface="Segoe UI" panose="020B0502040204020203" pitchFamily="34" charset="0"/>
                <a:cs typeface="Segoe UI" panose="020B0502040204020203" pitchFamily="34" charset="0"/>
              </a:rPr>
              <a:t>Naive</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Bayes</a:t>
            </a:r>
            <a:r>
              <a:rPr lang="pt-BR" sz="1200" dirty="0">
                <a:solidFill>
                  <a:srgbClr val="AAC1CD"/>
                </a:solidFill>
                <a:latin typeface="Segoe UI" panose="020B0502040204020203" pitchFamily="34" charset="0"/>
                <a:cs typeface="Segoe UI" panose="020B0502040204020203" pitchFamily="34" charset="0"/>
              </a:rPr>
              <a:t> é um bom exemplo. No entanto, alguns classificadores como J48 e </a:t>
            </a:r>
            <a:r>
              <a:rPr lang="pt-BR" sz="1200" dirty="0" err="1">
                <a:solidFill>
                  <a:srgbClr val="AAC1CD"/>
                </a:solidFill>
                <a:latin typeface="Segoe UI" panose="020B0502040204020203" pitchFamily="34" charset="0"/>
                <a:cs typeface="Segoe UI" panose="020B0502040204020203" pitchFamily="34" charset="0"/>
              </a:rPr>
              <a:t>Simple</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Logistic</a:t>
            </a:r>
            <a:r>
              <a:rPr lang="pt-BR" sz="1200" dirty="0">
                <a:solidFill>
                  <a:srgbClr val="AAC1CD"/>
                </a:solidFill>
                <a:latin typeface="Segoe UI" panose="020B0502040204020203" pitchFamily="34" charset="0"/>
                <a:cs typeface="Segoe UI" panose="020B0502040204020203" pitchFamily="34" charset="0"/>
              </a:rPr>
              <a:t> têm um bom desempenho. Mas quando comparado com o MLP parece não ser melhor. Assim, de todas as perspectivas, o MLP teve o melhor desempenho em todos os casos e, portanto, pode ser considerado consistente.</a:t>
            </a:r>
          </a:p>
        </p:txBody>
      </p:sp>
    </p:spTree>
    <p:extLst>
      <p:ext uri="{BB962C8B-B14F-4D97-AF65-F5344CB8AC3E}">
        <p14:creationId xmlns:p14="http://schemas.microsoft.com/office/powerpoint/2010/main" val="2370049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E2F89DC-2665-C90A-9645-A40FBFEF2625}"/>
              </a:ext>
            </a:extLst>
          </p:cNvPr>
          <p:cNvPicPr>
            <a:picLocks noChangeAspect="1"/>
          </p:cNvPicPr>
          <p:nvPr/>
        </p:nvPicPr>
        <p:blipFill>
          <a:blip r:embed="rId3"/>
          <a:stretch>
            <a:fillRect/>
          </a:stretch>
        </p:blipFill>
        <p:spPr>
          <a:xfrm>
            <a:off x="10880282" y="158964"/>
            <a:ext cx="1121885" cy="177920"/>
          </a:xfrm>
          <a:prstGeom prst="rect">
            <a:avLst/>
          </a:prstGeom>
        </p:spPr>
      </p:pic>
      <p:sp>
        <p:nvSpPr>
          <p:cNvPr id="7" name="CaixaDeTexto 6">
            <a:extLst>
              <a:ext uri="{FF2B5EF4-FFF2-40B4-BE49-F238E27FC236}">
                <a16:creationId xmlns:a16="http://schemas.microsoft.com/office/drawing/2014/main" id="{4FA5386E-9E48-6684-E5FD-296E32F20CDC}"/>
              </a:ext>
            </a:extLst>
          </p:cNvPr>
          <p:cNvSpPr txBox="1"/>
          <p:nvPr/>
        </p:nvSpPr>
        <p:spPr>
          <a:xfrm>
            <a:off x="236931" y="247924"/>
            <a:ext cx="5690627"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2) PROBLEMA DE APRENDIZADO NÃO SUPERVISIONADO</a:t>
            </a:r>
          </a:p>
        </p:txBody>
      </p:sp>
      <p:sp>
        <p:nvSpPr>
          <p:cNvPr id="8" name="CaixaDeTexto 7">
            <a:extLst>
              <a:ext uri="{FF2B5EF4-FFF2-40B4-BE49-F238E27FC236}">
                <a16:creationId xmlns:a16="http://schemas.microsoft.com/office/drawing/2014/main" id="{2013139A-003E-CC92-0397-0DDA5D9E4724}"/>
              </a:ext>
            </a:extLst>
          </p:cNvPr>
          <p:cNvSpPr txBox="1"/>
          <p:nvPr/>
        </p:nvSpPr>
        <p:spPr>
          <a:xfrm>
            <a:off x="236931" y="6003608"/>
            <a:ext cx="11765235" cy="646331"/>
          </a:xfrm>
          <a:prstGeom prst="rect">
            <a:avLst/>
          </a:prstGeom>
          <a:noFill/>
        </p:spPr>
        <p:txBody>
          <a:bodyPr wrap="square" rtlCol="0">
            <a:spAutoFit/>
          </a:bodyPr>
          <a:lstStyle/>
          <a:p>
            <a:r>
              <a:rPr lang="pt-BR" sz="1200" b="1" dirty="0">
                <a:solidFill>
                  <a:srgbClr val="F00658"/>
                </a:solidFill>
                <a:latin typeface="Segoe UI" panose="020B0502040204020203" pitchFamily="34" charset="0"/>
                <a:cs typeface="Segoe UI" panose="020B0502040204020203" pitchFamily="34" charset="0"/>
              </a:rPr>
              <a:t>FONTE:</a:t>
            </a:r>
          </a:p>
          <a:p>
            <a:br>
              <a:rPr lang="pt-BR" sz="1200" b="1" dirty="0">
                <a:solidFill>
                  <a:srgbClr val="AAC1CD"/>
                </a:solidFill>
                <a:latin typeface="Segoe UI" panose="020B0502040204020203" pitchFamily="34" charset="0"/>
                <a:cs typeface="Segoe UI" panose="020B0502040204020203" pitchFamily="34" charset="0"/>
              </a:rPr>
            </a:br>
            <a:r>
              <a:rPr lang="pt-BR" sz="1200" dirty="0">
                <a:solidFill>
                  <a:srgbClr val="AAC1CD"/>
                </a:solidFill>
                <a:latin typeface="Segoe UI" panose="020B0502040204020203" pitchFamily="34" charset="0"/>
                <a:cs typeface="Segoe UI" panose="020B0502040204020203" pitchFamily="34" charset="0"/>
                <a:hlinkClick r:id="rId4"/>
              </a:rPr>
              <a:t>https://www.kdnuggets.com/2019/11/customer-segmentation-using-k-means-clustering.html</a:t>
            </a:r>
            <a:endParaRPr lang="pt-BR" sz="1200" dirty="0">
              <a:solidFill>
                <a:srgbClr val="AAC1CD"/>
              </a:solidFill>
              <a:latin typeface="Segoe UI" panose="020B0502040204020203" pitchFamily="34" charset="0"/>
              <a:cs typeface="Segoe UI" panose="020B0502040204020203" pitchFamily="34" charset="0"/>
            </a:endParaRPr>
          </a:p>
        </p:txBody>
      </p:sp>
      <p:sp>
        <p:nvSpPr>
          <p:cNvPr id="2" name="CaixaDeTexto 1">
            <a:extLst>
              <a:ext uri="{FF2B5EF4-FFF2-40B4-BE49-F238E27FC236}">
                <a16:creationId xmlns:a16="http://schemas.microsoft.com/office/drawing/2014/main" id="{EB669395-D3F1-0733-5D5F-DEA2FF16E608}"/>
              </a:ext>
            </a:extLst>
          </p:cNvPr>
          <p:cNvSpPr txBox="1"/>
          <p:nvPr/>
        </p:nvSpPr>
        <p:spPr>
          <a:xfrm>
            <a:off x="-515" y="655524"/>
            <a:ext cx="12192000" cy="338554"/>
          </a:xfrm>
          <a:prstGeom prst="rect">
            <a:avLst/>
          </a:prstGeom>
          <a:noFill/>
        </p:spPr>
        <p:txBody>
          <a:bodyPr wrap="square" rtlCol="0">
            <a:spAutoFit/>
          </a:bodyPr>
          <a:lstStyle/>
          <a:p>
            <a:pPr algn="ctr"/>
            <a:r>
              <a:rPr lang="pt-BR" sz="1600" b="1" dirty="0">
                <a:solidFill>
                  <a:schemeClr val="bg1"/>
                </a:solidFill>
                <a:latin typeface="Segoe UI" panose="020B0502040204020203" pitchFamily="34" charset="0"/>
                <a:cs typeface="Segoe UI" panose="020B0502040204020203" pitchFamily="34" charset="0"/>
              </a:rPr>
              <a:t>Segmentação de clientes usando </a:t>
            </a:r>
            <a:r>
              <a:rPr lang="pt-BR" sz="1600" b="1" dirty="0" err="1">
                <a:solidFill>
                  <a:schemeClr val="bg1"/>
                </a:solidFill>
                <a:latin typeface="Segoe UI" panose="020B0502040204020203" pitchFamily="34" charset="0"/>
                <a:cs typeface="Segoe UI" panose="020B0502040204020203" pitchFamily="34" charset="0"/>
              </a:rPr>
              <a:t>Clusterização</a:t>
            </a:r>
            <a:r>
              <a:rPr lang="pt-BR" sz="1600" b="1" dirty="0">
                <a:solidFill>
                  <a:schemeClr val="bg1"/>
                </a:solidFill>
                <a:latin typeface="Segoe UI" panose="020B0502040204020203" pitchFamily="34" charset="0"/>
                <a:cs typeface="Segoe UI" panose="020B0502040204020203" pitchFamily="34" charset="0"/>
              </a:rPr>
              <a:t> </a:t>
            </a:r>
            <a:r>
              <a:rPr lang="pt-BR" sz="1600" b="1" dirty="0" err="1">
                <a:solidFill>
                  <a:schemeClr val="bg1"/>
                </a:solidFill>
                <a:latin typeface="Segoe UI" panose="020B0502040204020203" pitchFamily="34" charset="0"/>
                <a:cs typeface="Segoe UI" panose="020B0502040204020203" pitchFamily="34" charset="0"/>
              </a:rPr>
              <a:t>K-Means</a:t>
            </a:r>
            <a:endParaRPr lang="pt-BR" sz="1600" dirty="0">
              <a:solidFill>
                <a:schemeClr val="bg1"/>
              </a:solidFill>
              <a:latin typeface="Segoe UI" panose="020B0502040204020203" pitchFamily="34" charset="0"/>
              <a:cs typeface="Segoe UI" panose="020B0502040204020203" pitchFamily="34" charset="0"/>
            </a:endParaRPr>
          </a:p>
        </p:txBody>
      </p:sp>
      <p:sp>
        <p:nvSpPr>
          <p:cNvPr id="3" name="CaixaDeTexto 2">
            <a:extLst>
              <a:ext uri="{FF2B5EF4-FFF2-40B4-BE49-F238E27FC236}">
                <a16:creationId xmlns:a16="http://schemas.microsoft.com/office/drawing/2014/main" id="{D9113AFF-F7DA-4AE9-ACE0-F7CDD1F411C9}"/>
              </a:ext>
            </a:extLst>
          </p:cNvPr>
          <p:cNvSpPr txBox="1"/>
          <p:nvPr/>
        </p:nvSpPr>
        <p:spPr>
          <a:xfrm>
            <a:off x="236932" y="1675267"/>
            <a:ext cx="5690627" cy="2862322"/>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Segundo o artigo da plataforma </a:t>
            </a:r>
            <a:r>
              <a:rPr lang="pt-BR" sz="1200" dirty="0" err="1">
                <a:solidFill>
                  <a:srgbClr val="AAC1CD"/>
                </a:solidFill>
                <a:latin typeface="Segoe UI" panose="020B0502040204020203" pitchFamily="34" charset="0"/>
                <a:cs typeface="Segoe UI" panose="020B0502040204020203" pitchFamily="34" charset="0"/>
              </a:rPr>
              <a:t>KDNuggets</a:t>
            </a:r>
            <a:r>
              <a:rPr lang="pt-BR" sz="1200" dirty="0">
                <a:solidFill>
                  <a:srgbClr val="AAC1CD"/>
                </a:solidFill>
                <a:latin typeface="Segoe UI" panose="020B0502040204020203" pitchFamily="34" charset="0"/>
                <a:cs typeface="Segoe UI" panose="020B0502040204020203" pitchFamily="34" charset="0"/>
              </a:rPr>
              <a:t>, o problema de segmentação de clientes pode ser um meio poderoso para identificar necessidades insatisfeitas dos clientes e com base nisso, empresas podem desenvolver produtos e serviços exclusivamente atraentes.</a:t>
            </a:r>
          </a:p>
          <a:p>
            <a:pPr algn="just"/>
            <a:r>
              <a:rPr lang="pt-BR" sz="1200" dirty="0">
                <a:solidFill>
                  <a:srgbClr val="AAC1CD"/>
                </a:solidFill>
                <a:latin typeface="Segoe UI" panose="020B0502040204020203" pitchFamily="34" charset="0"/>
                <a:cs typeface="Segoe UI" panose="020B0502040204020203" pitchFamily="34" charset="0"/>
              </a:rPr>
              <a:t>Dentre os benefícios da segmentação de clientes, estão:</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Determinar o preço apropriado para o produto</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 Desenvolver campanhas de marketing digital personalizadas</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Projetar uma estratégia de distribuição ideal</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Escolher recursos específicos do produto para implantação</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Priorizar o desenvolvimento de novos produtos</a:t>
            </a:r>
          </a:p>
          <a:p>
            <a:pPr algn="just"/>
            <a:r>
              <a:rPr lang="pt-BR" sz="1200" dirty="0">
                <a:solidFill>
                  <a:srgbClr val="AAC1CD"/>
                </a:solidFill>
                <a:latin typeface="Segoe UI" panose="020B0502040204020203" pitchFamily="34" charset="0"/>
                <a:cs typeface="Segoe UI" panose="020B0502040204020203" pitchFamily="34" charset="0"/>
              </a:rPr>
              <a:t>Para este problema, o desafio consiste em entender quem são os clientes de um supermercado de um shopping com base em alguns dados básicos obtidos através de um cartão de associação e prover essa informação para o time de marketing planejar a estratégia de acordo com esse público-alvo.</a:t>
            </a:r>
          </a:p>
          <a:p>
            <a:pPr algn="just"/>
            <a:endParaRPr lang="pt-BR" sz="1200" dirty="0">
              <a:solidFill>
                <a:srgbClr val="AAC1CD"/>
              </a:solidFill>
              <a:latin typeface="Segoe UI" panose="020B0502040204020203" pitchFamily="34" charset="0"/>
              <a:cs typeface="Segoe UI" panose="020B0502040204020203" pitchFamily="34" charset="0"/>
            </a:endParaRPr>
          </a:p>
        </p:txBody>
      </p:sp>
      <p:sp>
        <p:nvSpPr>
          <p:cNvPr id="4" name="CaixaDeTexto 3">
            <a:extLst>
              <a:ext uri="{FF2B5EF4-FFF2-40B4-BE49-F238E27FC236}">
                <a16:creationId xmlns:a16="http://schemas.microsoft.com/office/drawing/2014/main" id="{7A5BB6A5-9F5B-8A26-B9F7-E48A5575BD8F}"/>
              </a:ext>
            </a:extLst>
          </p:cNvPr>
          <p:cNvSpPr txBox="1"/>
          <p:nvPr/>
        </p:nvSpPr>
        <p:spPr>
          <a:xfrm>
            <a:off x="236932" y="1214950"/>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INTRODUÇÃO</a:t>
            </a:r>
          </a:p>
        </p:txBody>
      </p:sp>
      <p:sp>
        <p:nvSpPr>
          <p:cNvPr id="6" name="CaixaDeTexto 5">
            <a:extLst>
              <a:ext uri="{FF2B5EF4-FFF2-40B4-BE49-F238E27FC236}">
                <a16:creationId xmlns:a16="http://schemas.microsoft.com/office/drawing/2014/main" id="{4BE52595-38AD-F5A5-2B28-5FDFC3C74DF0}"/>
              </a:ext>
            </a:extLst>
          </p:cNvPr>
          <p:cNvSpPr txBox="1"/>
          <p:nvPr/>
        </p:nvSpPr>
        <p:spPr>
          <a:xfrm>
            <a:off x="6119549" y="1171412"/>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DATASET</a:t>
            </a:r>
          </a:p>
        </p:txBody>
      </p:sp>
      <p:sp>
        <p:nvSpPr>
          <p:cNvPr id="11" name="CaixaDeTexto 10">
            <a:extLst>
              <a:ext uri="{FF2B5EF4-FFF2-40B4-BE49-F238E27FC236}">
                <a16:creationId xmlns:a16="http://schemas.microsoft.com/office/drawing/2014/main" id="{069BDC5E-23C0-C2FB-88D4-4C9AA31277F8}"/>
              </a:ext>
            </a:extLst>
          </p:cNvPr>
          <p:cNvSpPr txBox="1"/>
          <p:nvPr/>
        </p:nvSpPr>
        <p:spPr>
          <a:xfrm>
            <a:off x="6096000" y="1675267"/>
            <a:ext cx="5859068" cy="2123658"/>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O </a:t>
            </a:r>
            <a:r>
              <a:rPr lang="pt-BR" sz="1200" dirty="0" err="1">
                <a:solidFill>
                  <a:srgbClr val="AAC1CD"/>
                </a:solidFill>
                <a:latin typeface="Segoe UI" panose="020B0502040204020203" pitchFamily="34" charset="0"/>
                <a:cs typeface="Segoe UI" panose="020B0502040204020203" pitchFamily="34" charset="0"/>
              </a:rPr>
              <a:t>dataset</a:t>
            </a:r>
            <a:r>
              <a:rPr lang="pt-BR" sz="1200" dirty="0">
                <a:solidFill>
                  <a:srgbClr val="AAC1CD"/>
                </a:solidFill>
                <a:latin typeface="Segoe UI" panose="020B0502040204020203" pitchFamily="34" charset="0"/>
                <a:cs typeface="Segoe UI" panose="020B0502040204020203" pitchFamily="34" charset="0"/>
              </a:rPr>
              <a:t> no artigo foi coletado do </a:t>
            </a:r>
            <a:r>
              <a:rPr lang="pt-BR" sz="1200" dirty="0" err="1">
                <a:solidFill>
                  <a:srgbClr val="AAC1CD"/>
                </a:solidFill>
                <a:latin typeface="Segoe UI" panose="020B0502040204020203" pitchFamily="34" charset="0"/>
                <a:cs typeface="Segoe UI" panose="020B0502040204020203" pitchFamily="34" charset="0"/>
              </a:rPr>
              <a:t>Kaggle</a:t>
            </a:r>
            <a:r>
              <a:rPr lang="pt-BR" sz="1200" dirty="0">
                <a:solidFill>
                  <a:srgbClr val="AAC1CD"/>
                </a:solidFill>
                <a:latin typeface="Segoe UI" panose="020B0502040204020203" pitchFamily="34" charset="0"/>
                <a:cs typeface="Segoe UI" panose="020B0502040204020203" pitchFamily="34" charset="0"/>
              </a:rPr>
              <a:t> (</a:t>
            </a:r>
            <a:r>
              <a:rPr lang="pt-BR" sz="1200" dirty="0">
                <a:solidFill>
                  <a:srgbClr val="AAC1CD"/>
                </a:solidFill>
                <a:latin typeface="Segoe UI" panose="020B0502040204020203" pitchFamily="34" charset="0"/>
                <a:cs typeface="Segoe UI" panose="020B0502040204020203" pitchFamily="34" charset="0"/>
                <a:hlinkClick r:id="rId5"/>
              </a:rPr>
              <a:t>https://www.kaggle.com/datasets/vjchoudhary7/customer-segmentation-tutorial-in-python</a:t>
            </a:r>
            <a:r>
              <a:rPr lang="pt-BR" sz="1200" dirty="0">
                <a:solidFill>
                  <a:srgbClr val="AAC1CD"/>
                </a:solidFill>
                <a:latin typeface="Segoe UI" panose="020B0502040204020203" pitchFamily="34" charset="0"/>
                <a:cs typeface="Segoe UI" panose="020B0502040204020203" pitchFamily="34" charset="0"/>
              </a:rPr>
              <a:t>), que consiste em 200 amostras de informações básicas sobre os clientes, que correspondem a:</a:t>
            </a:r>
          </a:p>
          <a:p>
            <a:pPr algn="just"/>
            <a:endParaRPr lang="pt-BR" sz="1200" dirty="0">
              <a:solidFill>
                <a:srgbClr val="AAC1CD"/>
              </a:solidFill>
              <a:latin typeface="Segoe UI" panose="020B0502040204020203" pitchFamily="34" charset="0"/>
              <a:cs typeface="Segoe UI" panose="020B0502040204020203" pitchFamily="34" charset="0"/>
            </a:endParaRPr>
          </a:p>
          <a:p>
            <a:pPr marL="171450" indent="-171450" algn="just">
              <a:buFont typeface="Arial" panose="020B0604020202020204" pitchFamily="34" charset="0"/>
              <a:buChar char="•"/>
            </a:pPr>
            <a:r>
              <a:rPr lang="pt-BR" sz="1200" dirty="0" err="1">
                <a:solidFill>
                  <a:srgbClr val="AAC1CD"/>
                </a:solidFill>
                <a:latin typeface="Segoe UI" panose="020B0502040204020203" pitchFamily="34" charset="0"/>
                <a:cs typeface="Segoe UI" panose="020B0502040204020203" pitchFamily="34" charset="0"/>
              </a:rPr>
              <a:t>CustomerID</a:t>
            </a:r>
            <a:r>
              <a:rPr lang="pt-BR" sz="1200" dirty="0">
                <a:solidFill>
                  <a:srgbClr val="AAC1CD"/>
                </a:solidFill>
                <a:latin typeface="Segoe UI" panose="020B0502040204020203" pitchFamily="34" charset="0"/>
                <a:cs typeface="Segoe UI" panose="020B0502040204020203" pitchFamily="34" charset="0"/>
              </a:rPr>
              <a:t> = ID Único assinado a cada cliente</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Gênero = Gênero do cliente</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Idade = Idade do cliente</a:t>
            </a:r>
          </a:p>
          <a:p>
            <a:pPr marL="171450" indent="-171450" algn="just">
              <a:buFont typeface="Arial" panose="020B0604020202020204" pitchFamily="34" charset="0"/>
              <a:buChar char="•"/>
            </a:pPr>
            <a:r>
              <a:rPr lang="pt-BR" sz="1200" dirty="0">
                <a:solidFill>
                  <a:srgbClr val="AAC1CD"/>
                </a:solidFill>
                <a:latin typeface="Segoe UI" panose="020B0502040204020203" pitchFamily="34" charset="0"/>
                <a:cs typeface="Segoe UI" panose="020B0502040204020203" pitchFamily="34" charset="0"/>
              </a:rPr>
              <a:t>Annual Income (</a:t>
            </a:r>
            <a:r>
              <a:rPr lang="pt-BR" sz="1200" dirty="0" err="1">
                <a:solidFill>
                  <a:srgbClr val="AAC1CD"/>
                </a:solidFill>
                <a:latin typeface="Segoe UI" panose="020B0502040204020203" pitchFamily="34" charset="0"/>
                <a:cs typeface="Segoe UI" panose="020B0502040204020203" pitchFamily="34" charset="0"/>
              </a:rPr>
              <a:t>k</a:t>
            </a:r>
            <a:r>
              <a:rPr lang="pt-BR" sz="1200" dirty="0">
                <a:solidFill>
                  <a:srgbClr val="AAC1CD"/>
                </a:solidFill>
                <a:latin typeface="Segoe UI" panose="020B0502040204020203" pitchFamily="34" charset="0"/>
                <a:cs typeface="Segoe UI" panose="020B0502040204020203" pitchFamily="34" charset="0"/>
              </a:rPr>
              <a:t>$) = Renda anual do cliente</a:t>
            </a:r>
          </a:p>
          <a:p>
            <a:pPr marL="171450" indent="-171450" algn="just">
              <a:buFont typeface="Arial" panose="020B0604020202020204" pitchFamily="34" charset="0"/>
              <a:buChar char="•"/>
            </a:pPr>
            <a:r>
              <a:rPr lang="pt-BR" sz="1200" dirty="0" err="1">
                <a:solidFill>
                  <a:srgbClr val="AAC1CD"/>
                </a:solidFill>
                <a:latin typeface="Segoe UI" panose="020B0502040204020203" pitchFamily="34" charset="0"/>
                <a:cs typeface="Segoe UI" panose="020B0502040204020203" pitchFamily="34" charset="0"/>
              </a:rPr>
              <a:t>Spending</a:t>
            </a:r>
            <a:r>
              <a:rPr lang="pt-BR" sz="1200" dirty="0">
                <a:solidFill>
                  <a:srgbClr val="AAC1CD"/>
                </a:solidFill>
                <a:latin typeface="Segoe UI" panose="020B0502040204020203" pitchFamily="34" charset="0"/>
                <a:cs typeface="Segoe UI" panose="020B0502040204020203" pitchFamily="34" charset="0"/>
              </a:rPr>
              <a:t> Score (1-100) = Pontuação atribuída pelo shopping com base no comportamento do cliente e natureza dos gastos</a:t>
            </a:r>
          </a:p>
        </p:txBody>
      </p:sp>
      <p:sp>
        <p:nvSpPr>
          <p:cNvPr id="9" name="CaixaDeTexto 8">
            <a:extLst>
              <a:ext uri="{FF2B5EF4-FFF2-40B4-BE49-F238E27FC236}">
                <a16:creationId xmlns:a16="http://schemas.microsoft.com/office/drawing/2014/main" id="{6164748B-8D09-510C-0278-B672625556C7}"/>
              </a:ext>
            </a:extLst>
          </p:cNvPr>
          <p:cNvSpPr txBox="1"/>
          <p:nvPr/>
        </p:nvSpPr>
        <p:spPr>
          <a:xfrm>
            <a:off x="1041450" y="4659352"/>
            <a:ext cx="10156196" cy="1015663"/>
          </a:xfrm>
          <a:prstGeom prst="rect">
            <a:avLst/>
          </a:prstGeom>
          <a:noFill/>
        </p:spPr>
        <p:txBody>
          <a:bodyPr wrap="square" rtlCol="0">
            <a:spAutoFit/>
          </a:bodyPr>
          <a:lstStyle/>
          <a:p>
            <a:pPr algn="ctr"/>
            <a:r>
              <a:rPr lang="pt-BR" sz="1200" dirty="0">
                <a:solidFill>
                  <a:srgbClr val="AAC1CD"/>
                </a:solidFill>
                <a:latin typeface="Segoe UI" panose="020B0502040204020203" pitchFamily="34" charset="0"/>
                <a:cs typeface="Segoe UI" panose="020B0502040204020203" pitchFamily="34" charset="0"/>
              </a:rPr>
              <a:t>O artigo foi desenvolvido em Python e foram utilizadas as seguintes bibliotecas: </a:t>
            </a:r>
            <a:r>
              <a:rPr lang="pt-BR" sz="1200" dirty="0" err="1">
                <a:solidFill>
                  <a:srgbClr val="AAC1CD"/>
                </a:solidFill>
                <a:latin typeface="Segoe UI" panose="020B0502040204020203" pitchFamily="34" charset="0"/>
                <a:cs typeface="Segoe UI" panose="020B0502040204020203" pitchFamily="34" charset="0"/>
              </a:rPr>
              <a:t>scikit-learn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seaborn</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numpy</a:t>
            </a:r>
            <a:r>
              <a:rPr lang="pt-BR" sz="1200" dirty="0">
                <a:solidFill>
                  <a:srgbClr val="AAC1CD"/>
                </a:solidFill>
                <a:latin typeface="Segoe UI" panose="020B0502040204020203" pitchFamily="34" charset="0"/>
                <a:cs typeface="Segoe UI" panose="020B0502040204020203" pitchFamily="34" charset="0"/>
              </a:rPr>
              <a:t>, pandas e </a:t>
            </a:r>
            <a:r>
              <a:rPr lang="pt-BR" sz="1200" dirty="0" err="1">
                <a:solidFill>
                  <a:srgbClr val="AAC1CD"/>
                </a:solidFill>
                <a:latin typeface="Segoe UI" panose="020B0502040204020203" pitchFamily="34" charset="0"/>
                <a:cs typeface="Segoe UI" panose="020B0502040204020203" pitchFamily="34" charset="0"/>
              </a:rPr>
              <a:t>matplotlib</a:t>
            </a:r>
            <a:endParaRPr lang="pt-BR" sz="1200" dirty="0">
              <a:solidFill>
                <a:srgbClr val="AAC1CD"/>
              </a:solidFill>
              <a:latin typeface="Segoe UI" panose="020B0502040204020203" pitchFamily="34" charset="0"/>
              <a:cs typeface="Segoe UI" panose="020B0502040204020203" pitchFamily="34" charset="0"/>
            </a:endParaRPr>
          </a:p>
          <a:p>
            <a:pPr algn="ctr"/>
            <a:endParaRPr lang="pt-BR" sz="1200" dirty="0">
              <a:solidFill>
                <a:srgbClr val="AAC1CD"/>
              </a:solidFill>
              <a:latin typeface="Segoe UI" panose="020B0502040204020203" pitchFamily="34" charset="0"/>
              <a:cs typeface="Segoe UI" panose="020B0502040204020203" pitchFamily="34" charset="0"/>
            </a:endParaRPr>
          </a:p>
          <a:p>
            <a:pPr algn="ctr"/>
            <a:r>
              <a:rPr lang="pt-BR" sz="1200" dirty="0">
                <a:solidFill>
                  <a:srgbClr val="AAC1CD"/>
                </a:solidFill>
                <a:latin typeface="Segoe UI" panose="020B0502040204020203" pitchFamily="34" charset="0"/>
                <a:cs typeface="Segoe UI" panose="020B0502040204020203" pitchFamily="34" charset="0"/>
              </a:rPr>
              <a:t>Durante a execução a coluna </a:t>
            </a:r>
            <a:r>
              <a:rPr lang="pt-BR" sz="1200" dirty="0" err="1">
                <a:solidFill>
                  <a:srgbClr val="AAC1CD"/>
                </a:solidFill>
                <a:latin typeface="Segoe UI" panose="020B0502040204020203" pitchFamily="34" charset="0"/>
                <a:cs typeface="Segoe UI" panose="020B0502040204020203" pitchFamily="34" charset="0"/>
              </a:rPr>
              <a:t>CustomerID</a:t>
            </a:r>
            <a:r>
              <a:rPr lang="pt-BR" sz="1200" dirty="0">
                <a:solidFill>
                  <a:srgbClr val="AAC1CD"/>
                </a:solidFill>
                <a:latin typeface="Segoe UI" panose="020B0502040204020203" pitchFamily="34" charset="0"/>
                <a:cs typeface="Segoe UI" panose="020B0502040204020203" pitchFamily="34" charset="0"/>
              </a:rPr>
              <a:t> foi removida do conjunto de dados, pois para o autor ela era irrelevante para o estudo</a:t>
            </a:r>
          </a:p>
          <a:p>
            <a:pPr algn="ctr"/>
            <a:endParaRPr lang="pt-BR" sz="1200" dirty="0">
              <a:solidFill>
                <a:srgbClr val="AAC1CD"/>
              </a:solidFill>
              <a:latin typeface="Segoe UI" panose="020B0502040204020203" pitchFamily="34" charset="0"/>
              <a:cs typeface="Segoe UI" panose="020B0502040204020203" pitchFamily="34" charset="0"/>
            </a:endParaRPr>
          </a:p>
          <a:p>
            <a:pPr algn="ctr"/>
            <a:r>
              <a:rPr lang="pt-BR" sz="1200" dirty="0">
                <a:solidFill>
                  <a:srgbClr val="AAC1CD"/>
                </a:solidFill>
                <a:latin typeface="Segoe UI" panose="020B0502040204020203" pitchFamily="34" charset="0"/>
                <a:cs typeface="Segoe UI" panose="020B0502040204020203" pitchFamily="34" charset="0"/>
              </a:rPr>
              <a:t>Foi utilizado o método do cotovelo (</a:t>
            </a:r>
            <a:r>
              <a:rPr lang="pt-BR" sz="1200" dirty="0" err="1">
                <a:solidFill>
                  <a:srgbClr val="AAC1CD"/>
                </a:solidFill>
                <a:latin typeface="Segoe UI" panose="020B0502040204020203" pitchFamily="34" charset="0"/>
                <a:cs typeface="Segoe UI" panose="020B0502040204020203" pitchFamily="34" charset="0"/>
              </a:rPr>
              <a:t>Elbow</a:t>
            </a:r>
            <a:r>
              <a:rPr lang="pt-BR" sz="1200" dirty="0">
                <a:solidFill>
                  <a:srgbClr val="AAC1CD"/>
                </a:solidFill>
                <a:latin typeface="Segoe UI" panose="020B0502040204020203" pitchFamily="34" charset="0"/>
                <a:cs typeface="Segoe UI" panose="020B0502040204020203" pitchFamily="34" charset="0"/>
              </a:rPr>
              <a:t> </a:t>
            </a:r>
            <a:r>
              <a:rPr lang="pt-BR" sz="1200" dirty="0" err="1">
                <a:solidFill>
                  <a:srgbClr val="AAC1CD"/>
                </a:solidFill>
                <a:latin typeface="Segoe UI" panose="020B0502040204020203" pitchFamily="34" charset="0"/>
                <a:cs typeface="Segoe UI" panose="020B0502040204020203" pitchFamily="34" charset="0"/>
              </a:rPr>
              <a:t>method</a:t>
            </a:r>
            <a:r>
              <a:rPr lang="pt-BR" sz="1200" dirty="0">
                <a:solidFill>
                  <a:srgbClr val="AAC1CD"/>
                </a:solidFill>
                <a:latin typeface="Segoe UI" panose="020B0502040204020203" pitchFamily="34" charset="0"/>
                <a:cs typeface="Segoe UI" panose="020B0502040204020203" pitchFamily="34" charset="0"/>
              </a:rPr>
              <a:t>) para determinar o valor de clusters ideal</a:t>
            </a:r>
          </a:p>
        </p:txBody>
      </p:sp>
    </p:spTree>
    <p:extLst>
      <p:ext uri="{BB962C8B-B14F-4D97-AF65-F5344CB8AC3E}">
        <p14:creationId xmlns:p14="http://schemas.microsoft.com/office/powerpoint/2010/main" val="3243387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E2F89DC-2665-C90A-9645-A40FBFEF2625}"/>
              </a:ext>
            </a:extLst>
          </p:cNvPr>
          <p:cNvPicPr>
            <a:picLocks noChangeAspect="1"/>
          </p:cNvPicPr>
          <p:nvPr/>
        </p:nvPicPr>
        <p:blipFill>
          <a:blip r:embed="rId3"/>
          <a:stretch>
            <a:fillRect/>
          </a:stretch>
        </p:blipFill>
        <p:spPr>
          <a:xfrm>
            <a:off x="10880282" y="158964"/>
            <a:ext cx="1121885" cy="177920"/>
          </a:xfrm>
          <a:prstGeom prst="rect">
            <a:avLst/>
          </a:prstGeom>
        </p:spPr>
      </p:pic>
      <p:sp>
        <p:nvSpPr>
          <p:cNvPr id="7" name="CaixaDeTexto 6">
            <a:extLst>
              <a:ext uri="{FF2B5EF4-FFF2-40B4-BE49-F238E27FC236}">
                <a16:creationId xmlns:a16="http://schemas.microsoft.com/office/drawing/2014/main" id="{4FA5386E-9E48-6684-E5FD-296E32F20CDC}"/>
              </a:ext>
            </a:extLst>
          </p:cNvPr>
          <p:cNvSpPr txBox="1"/>
          <p:nvPr/>
        </p:nvSpPr>
        <p:spPr>
          <a:xfrm>
            <a:off x="236931" y="247924"/>
            <a:ext cx="5690627"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2) PROBLEMA DE APRENDIZADO NÃO SUPERVISIONADO</a:t>
            </a:r>
          </a:p>
        </p:txBody>
      </p:sp>
      <p:sp>
        <p:nvSpPr>
          <p:cNvPr id="2" name="CaixaDeTexto 1">
            <a:extLst>
              <a:ext uri="{FF2B5EF4-FFF2-40B4-BE49-F238E27FC236}">
                <a16:creationId xmlns:a16="http://schemas.microsoft.com/office/drawing/2014/main" id="{EB669395-D3F1-0733-5D5F-DEA2FF16E608}"/>
              </a:ext>
            </a:extLst>
          </p:cNvPr>
          <p:cNvSpPr txBox="1"/>
          <p:nvPr/>
        </p:nvSpPr>
        <p:spPr>
          <a:xfrm>
            <a:off x="-515" y="655524"/>
            <a:ext cx="12192000" cy="338554"/>
          </a:xfrm>
          <a:prstGeom prst="rect">
            <a:avLst/>
          </a:prstGeom>
          <a:noFill/>
        </p:spPr>
        <p:txBody>
          <a:bodyPr wrap="square" rtlCol="0">
            <a:spAutoFit/>
          </a:bodyPr>
          <a:lstStyle/>
          <a:p>
            <a:pPr algn="ctr"/>
            <a:r>
              <a:rPr lang="pt-BR" sz="1600" b="1" dirty="0">
                <a:solidFill>
                  <a:schemeClr val="bg1"/>
                </a:solidFill>
                <a:latin typeface="Segoe UI" panose="020B0502040204020203" pitchFamily="34" charset="0"/>
                <a:cs typeface="Segoe UI" panose="020B0502040204020203" pitchFamily="34" charset="0"/>
              </a:rPr>
              <a:t>Segmentação de clientes usando </a:t>
            </a:r>
            <a:r>
              <a:rPr lang="pt-BR" sz="1600" b="1" dirty="0" err="1">
                <a:solidFill>
                  <a:schemeClr val="bg1"/>
                </a:solidFill>
                <a:latin typeface="Segoe UI" panose="020B0502040204020203" pitchFamily="34" charset="0"/>
                <a:cs typeface="Segoe UI" panose="020B0502040204020203" pitchFamily="34" charset="0"/>
              </a:rPr>
              <a:t>Clusterização</a:t>
            </a:r>
            <a:r>
              <a:rPr lang="pt-BR" sz="1600" b="1" dirty="0">
                <a:solidFill>
                  <a:schemeClr val="bg1"/>
                </a:solidFill>
                <a:latin typeface="Segoe UI" panose="020B0502040204020203" pitchFamily="34" charset="0"/>
                <a:cs typeface="Segoe UI" panose="020B0502040204020203" pitchFamily="34" charset="0"/>
              </a:rPr>
              <a:t> </a:t>
            </a:r>
            <a:r>
              <a:rPr lang="pt-BR" sz="1600" b="1" dirty="0" err="1">
                <a:solidFill>
                  <a:schemeClr val="bg1"/>
                </a:solidFill>
                <a:latin typeface="Segoe UI" panose="020B0502040204020203" pitchFamily="34" charset="0"/>
                <a:cs typeface="Segoe UI" panose="020B0502040204020203" pitchFamily="34" charset="0"/>
              </a:rPr>
              <a:t>K-Means</a:t>
            </a:r>
            <a:endParaRPr lang="pt-BR" sz="1600" dirty="0">
              <a:solidFill>
                <a:schemeClr val="bg1"/>
              </a:solidFill>
              <a:latin typeface="Segoe UI" panose="020B0502040204020203" pitchFamily="34" charset="0"/>
              <a:cs typeface="Segoe UI" panose="020B0502040204020203" pitchFamily="34" charset="0"/>
            </a:endParaRPr>
          </a:p>
        </p:txBody>
      </p:sp>
      <p:sp>
        <p:nvSpPr>
          <p:cNvPr id="4" name="CaixaDeTexto 3">
            <a:extLst>
              <a:ext uri="{FF2B5EF4-FFF2-40B4-BE49-F238E27FC236}">
                <a16:creationId xmlns:a16="http://schemas.microsoft.com/office/drawing/2014/main" id="{7A5BB6A5-9F5B-8A26-B9F7-E48A5575BD8F}"/>
              </a:ext>
            </a:extLst>
          </p:cNvPr>
          <p:cNvSpPr txBox="1"/>
          <p:nvPr/>
        </p:nvSpPr>
        <p:spPr>
          <a:xfrm>
            <a:off x="236931" y="994078"/>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ANÁLISE DE DADOS</a:t>
            </a:r>
          </a:p>
        </p:txBody>
      </p:sp>
      <p:pic>
        <p:nvPicPr>
          <p:cNvPr id="9" name="Imagem 8">
            <a:extLst>
              <a:ext uri="{FF2B5EF4-FFF2-40B4-BE49-F238E27FC236}">
                <a16:creationId xmlns:a16="http://schemas.microsoft.com/office/drawing/2014/main" id="{675F8431-1AB7-8D54-A49C-47B7476CA488}"/>
              </a:ext>
            </a:extLst>
          </p:cNvPr>
          <p:cNvPicPr>
            <a:picLocks noChangeAspect="1"/>
          </p:cNvPicPr>
          <p:nvPr/>
        </p:nvPicPr>
        <p:blipFill>
          <a:blip r:embed="rId4"/>
          <a:stretch>
            <a:fillRect/>
          </a:stretch>
        </p:blipFill>
        <p:spPr>
          <a:xfrm>
            <a:off x="381002" y="1493045"/>
            <a:ext cx="4003478" cy="2216495"/>
          </a:xfrm>
          <a:prstGeom prst="rect">
            <a:avLst/>
          </a:prstGeom>
        </p:spPr>
      </p:pic>
      <p:sp>
        <p:nvSpPr>
          <p:cNvPr id="10" name="CaixaDeTexto 9">
            <a:extLst>
              <a:ext uri="{FF2B5EF4-FFF2-40B4-BE49-F238E27FC236}">
                <a16:creationId xmlns:a16="http://schemas.microsoft.com/office/drawing/2014/main" id="{C0C5CB41-E047-7452-0679-346693D7C8B5}"/>
              </a:ext>
            </a:extLst>
          </p:cNvPr>
          <p:cNvSpPr txBox="1"/>
          <p:nvPr/>
        </p:nvSpPr>
        <p:spPr>
          <a:xfrm>
            <a:off x="381002" y="3710040"/>
            <a:ext cx="3663977"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Distribuição de Age dos clientes</a:t>
            </a:r>
          </a:p>
        </p:txBody>
      </p:sp>
      <p:pic>
        <p:nvPicPr>
          <p:cNvPr id="12" name="Imagem 11">
            <a:extLst>
              <a:ext uri="{FF2B5EF4-FFF2-40B4-BE49-F238E27FC236}">
                <a16:creationId xmlns:a16="http://schemas.microsoft.com/office/drawing/2014/main" id="{2471D9CE-ED1D-F7B4-BC54-F6C1F6958CB4}"/>
              </a:ext>
            </a:extLst>
          </p:cNvPr>
          <p:cNvPicPr>
            <a:picLocks noChangeAspect="1"/>
          </p:cNvPicPr>
          <p:nvPr/>
        </p:nvPicPr>
        <p:blipFill>
          <a:blip r:embed="rId5"/>
          <a:stretch>
            <a:fillRect/>
          </a:stretch>
        </p:blipFill>
        <p:spPr>
          <a:xfrm>
            <a:off x="4989095" y="1455162"/>
            <a:ext cx="5955632" cy="2246968"/>
          </a:xfrm>
          <a:prstGeom prst="rect">
            <a:avLst/>
          </a:prstGeom>
        </p:spPr>
      </p:pic>
      <p:sp>
        <p:nvSpPr>
          <p:cNvPr id="13" name="CaixaDeTexto 12">
            <a:extLst>
              <a:ext uri="{FF2B5EF4-FFF2-40B4-BE49-F238E27FC236}">
                <a16:creationId xmlns:a16="http://schemas.microsoft.com/office/drawing/2014/main" id="{EE4C83F5-C935-E647-AB61-20732E31D7BF}"/>
              </a:ext>
            </a:extLst>
          </p:cNvPr>
          <p:cNvSpPr txBox="1"/>
          <p:nvPr/>
        </p:nvSpPr>
        <p:spPr>
          <a:xfrm>
            <a:off x="4989095" y="3710630"/>
            <a:ext cx="4443663"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Comparativo entre </a:t>
            </a:r>
            <a:r>
              <a:rPr lang="pt-BR" sz="1200" dirty="0" err="1">
                <a:solidFill>
                  <a:srgbClr val="AAC1CD"/>
                </a:solidFill>
                <a:latin typeface="Segoe UI" panose="020B0502040204020203" pitchFamily="34" charset="0"/>
                <a:cs typeface="Segoe UI" panose="020B0502040204020203" pitchFamily="34" charset="0"/>
              </a:rPr>
              <a:t>Spending</a:t>
            </a:r>
            <a:r>
              <a:rPr lang="pt-BR" sz="1200" dirty="0">
                <a:solidFill>
                  <a:srgbClr val="AAC1CD"/>
                </a:solidFill>
                <a:latin typeface="Segoe UI" panose="020B0502040204020203" pitchFamily="34" charset="0"/>
                <a:cs typeface="Segoe UI" panose="020B0502040204020203" pitchFamily="34" charset="0"/>
              </a:rPr>
              <a:t> Score </a:t>
            </a:r>
            <a:r>
              <a:rPr lang="pt-BR" sz="1200" dirty="0" err="1">
                <a:solidFill>
                  <a:srgbClr val="AAC1CD"/>
                </a:solidFill>
                <a:latin typeface="Segoe UI" panose="020B0502040204020203" pitchFamily="34" charset="0"/>
                <a:cs typeface="Segoe UI" panose="020B0502040204020203" pitchFamily="34" charset="0"/>
              </a:rPr>
              <a:t>x</a:t>
            </a:r>
            <a:r>
              <a:rPr lang="pt-BR" sz="1200" dirty="0">
                <a:solidFill>
                  <a:srgbClr val="AAC1CD"/>
                </a:solidFill>
                <a:latin typeface="Segoe UI" panose="020B0502040204020203" pitchFamily="34" charset="0"/>
                <a:cs typeface="Segoe UI" panose="020B0502040204020203" pitchFamily="34" charset="0"/>
              </a:rPr>
              <a:t> Annual Income</a:t>
            </a:r>
          </a:p>
        </p:txBody>
      </p:sp>
      <p:pic>
        <p:nvPicPr>
          <p:cNvPr id="14" name="Imagem 13">
            <a:extLst>
              <a:ext uri="{FF2B5EF4-FFF2-40B4-BE49-F238E27FC236}">
                <a16:creationId xmlns:a16="http://schemas.microsoft.com/office/drawing/2014/main" id="{A3C91BA9-DCD6-05D8-887F-C8DBFC1840B6}"/>
              </a:ext>
            </a:extLst>
          </p:cNvPr>
          <p:cNvPicPr>
            <a:picLocks noChangeAspect="1"/>
          </p:cNvPicPr>
          <p:nvPr/>
        </p:nvPicPr>
        <p:blipFill>
          <a:blip r:embed="rId6"/>
          <a:stretch>
            <a:fillRect/>
          </a:stretch>
        </p:blipFill>
        <p:spPr>
          <a:xfrm>
            <a:off x="379151" y="4031736"/>
            <a:ext cx="5731019" cy="2328940"/>
          </a:xfrm>
          <a:prstGeom prst="rect">
            <a:avLst/>
          </a:prstGeom>
        </p:spPr>
      </p:pic>
      <p:sp>
        <p:nvSpPr>
          <p:cNvPr id="15" name="CaixaDeTexto 14">
            <a:extLst>
              <a:ext uri="{FF2B5EF4-FFF2-40B4-BE49-F238E27FC236}">
                <a16:creationId xmlns:a16="http://schemas.microsoft.com/office/drawing/2014/main" id="{DE93158B-EB52-FFFD-D2C7-A222BF3D820D}"/>
              </a:ext>
            </a:extLst>
          </p:cNvPr>
          <p:cNvSpPr txBox="1"/>
          <p:nvPr/>
        </p:nvSpPr>
        <p:spPr>
          <a:xfrm>
            <a:off x="379151" y="6360676"/>
            <a:ext cx="3663977"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Distribuição por </a:t>
            </a:r>
            <a:r>
              <a:rPr lang="pt-BR" sz="1200" dirty="0" err="1">
                <a:solidFill>
                  <a:srgbClr val="AAC1CD"/>
                </a:solidFill>
                <a:latin typeface="Segoe UI" panose="020B0502040204020203" pitchFamily="34" charset="0"/>
                <a:cs typeface="Segoe UI" panose="020B0502040204020203" pitchFamily="34" charset="0"/>
              </a:rPr>
              <a:t>Gender</a:t>
            </a:r>
            <a:endParaRPr lang="pt-BR" sz="1200" dirty="0">
              <a:solidFill>
                <a:srgbClr val="AAC1CD"/>
              </a:solidFill>
              <a:latin typeface="Segoe UI" panose="020B0502040204020203" pitchFamily="34" charset="0"/>
              <a:cs typeface="Segoe UI" panose="020B0502040204020203" pitchFamily="34" charset="0"/>
            </a:endParaRPr>
          </a:p>
        </p:txBody>
      </p:sp>
      <p:pic>
        <p:nvPicPr>
          <p:cNvPr id="16" name="Imagem 15">
            <a:extLst>
              <a:ext uri="{FF2B5EF4-FFF2-40B4-BE49-F238E27FC236}">
                <a16:creationId xmlns:a16="http://schemas.microsoft.com/office/drawing/2014/main" id="{B2B0D455-831B-962B-E599-6233536B3719}"/>
              </a:ext>
            </a:extLst>
          </p:cNvPr>
          <p:cNvPicPr>
            <a:picLocks noChangeAspect="1"/>
          </p:cNvPicPr>
          <p:nvPr/>
        </p:nvPicPr>
        <p:blipFill>
          <a:blip r:embed="rId7"/>
          <a:stretch>
            <a:fillRect/>
          </a:stretch>
        </p:blipFill>
        <p:spPr>
          <a:xfrm>
            <a:off x="6247521" y="4031736"/>
            <a:ext cx="5633817" cy="2328940"/>
          </a:xfrm>
          <a:prstGeom prst="rect">
            <a:avLst/>
          </a:prstGeom>
        </p:spPr>
      </p:pic>
      <p:sp>
        <p:nvSpPr>
          <p:cNvPr id="17" name="CaixaDeTexto 16">
            <a:extLst>
              <a:ext uri="{FF2B5EF4-FFF2-40B4-BE49-F238E27FC236}">
                <a16:creationId xmlns:a16="http://schemas.microsoft.com/office/drawing/2014/main" id="{4627A445-6D40-91B5-0382-5503F05FBD6D}"/>
              </a:ext>
            </a:extLst>
          </p:cNvPr>
          <p:cNvSpPr txBox="1"/>
          <p:nvPr/>
        </p:nvSpPr>
        <p:spPr>
          <a:xfrm>
            <a:off x="6247521" y="6360676"/>
            <a:ext cx="3663977"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Distribuição de Clientes por range de Age</a:t>
            </a:r>
          </a:p>
        </p:txBody>
      </p:sp>
    </p:spTree>
    <p:extLst>
      <p:ext uri="{BB962C8B-B14F-4D97-AF65-F5344CB8AC3E}">
        <p14:creationId xmlns:p14="http://schemas.microsoft.com/office/powerpoint/2010/main" val="112311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E2F89DC-2665-C90A-9645-A40FBFEF2625}"/>
              </a:ext>
            </a:extLst>
          </p:cNvPr>
          <p:cNvPicPr>
            <a:picLocks noChangeAspect="1"/>
          </p:cNvPicPr>
          <p:nvPr/>
        </p:nvPicPr>
        <p:blipFill>
          <a:blip r:embed="rId3"/>
          <a:stretch>
            <a:fillRect/>
          </a:stretch>
        </p:blipFill>
        <p:spPr>
          <a:xfrm>
            <a:off x="10880282" y="158964"/>
            <a:ext cx="1121885" cy="177920"/>
          </a:xfrm>
          <a:prstGeom prst="rect">
            <a:avLst/>
          </a:prstGeom>
        </p:spPr>
      </p:pic>
      <p:sp>
        <p:nvSpPr>
          <p:cNvPr id="7" name="CaixaDeTexto 6">
            <a:extLst>
              <a:ext uri="{FF2B5EF4-FFF2-40B4-BE49-F238E27FC236}">
                <a16:creationId xmlns:a16="http://schemas.microsoft.com/office/drawing/2014/main" id="{4FA5386E-9E48-6684-E5FD-296E32F20CDC}"/>
              </a:ext>
            </a:extLst>
          </p:cNvPr>
          <p:cNvSpPr txBox="1"/>
          <p:nvPr/>
        </p:nvSpPr>
        <p:spPr>
          <a:xfrm>
            <a:off x="236931" y="247924"/>
            <a:ext cx="5690627"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2) PROBLEMA DE APRENDIZADO NÃO SUPERVISIONADO</a:t>
            </a:r>
          </a:p>
        </p:txBody>
      </p:sp>
      <p:sp>
        <p:nvSpPr>
          <p:cNvPr id="2" name="CaixaDeTexto 1">
            <a:extLst>
              <a:ext uri="{FF2B5EF4-FFF2-40B4-BE49-F238E27FC236}">
                <a16:creationId xmlns:a16="http://schemas.microsoft.com/office/drawing/2014/main" id="{EB669395-D3F1-0733-5D5F-DEA2FF16E608}"/>
              </a:ext>
            </a:extLst>
          </p:cNvPr>
          <p:cNvSpPr txBox="1"/>
          <p:nvPr/>
        </p:nvSpPr>
        <p:spPr>
          <a:xfrm>
            <a:off x="-515" y="655524"/>
            <a:ext cx="12192000" cy="338554"/>
          </a:xfrm>
          <a:prstGeom prst="rect">
            <a:avLst/>
          </a:prstGeom>
          <a:noFill/>
        </p:spPr>
        <p:txBody>
          <a:bodyPr wrap="square" rtlCol="0">
            <a:spAutoFit/>
          </a:bodyPr>
          <a:lstStyle/>
          <a:p>
            <a:pPr algn="ctr"/>
            <a:r>
              <a:rPr lang="pt-BR" sz="1600" b="1" dirty="0">
                <a:solidFill>
                  <a:schemeClr val="bg1"/>
                </a:solidFill>
                <a:latin typeface="Segoe UI" panose="020B0502040204020203" pitchFamily="34" charset="0"/>
                <a:cs typeface="Segoe UI" panose="020B0502040204020203" pitchFamily="34" charset="0"/>
              </a:rPr>
              <a:t>Segmentação de clientes usando </a:t>
            </a:r>
            <a:r>
              <a:rPr lang="pt-BR" sz="1600" b="1" dirty="0" err="1">
                <a:solidFill>
                  <a:schemeClr val="bg1"/>
                </a:solidFill>
                <a:latin typeface="Segoe UI" panose="020B0502040204020203" pitchFamily="34" charset="0"/>
                <a:cs typeface="Segoe UI" panose="020B0502040204020203" pitchFamily="34" charset="0"/>
              </a:rPr>
              <a:t>Clusterização</a:t>
            </a:r>
            <a:r>
              <a:rPr lang="pt-BR" sz="1600" b="1" dirty="0">
                <a:solidFill>
                  <a:schemeClr val="bg1"/>
                </a:solidFill>
                <a:latin typeface="Segoe UI" panose="020B0502040204020203" pitchFamily="34" charset="0"/>
                <a:cs typeface="Segoe UI" panose="020B0502040204020203" pitchFamily="34" charset="0"/>
              </a:rPr>
              <a:t> </a:t>
            </a:r>
            <a:r>
              <a:rPr lang="pt-BR" sz="1600" b="1" dirty="0" err="1">
                <a:solidFill>
                  <a:schemeClr val="bg1"/>
                </a:solidFill>
                <a:latin typeface="Segoe UI" panose="020B0502040204020203" pitchFamily="34" charset="0"/>
                <a:cs typeface="Segoe UI" panose="020B0502040204020203" pitchFamily="34" charset="0"/>
              </a:rPr>
              <a:t>K-Means</a:t>
            </a:r>
            <a:endParaRPr lang="pt-BR" sz="1600" dirty="0">
              <a:solidFill>
                <a:schemeClr val="bg1"/>
              </a:solidFill>
              <a:latin typeface="Segoe UI" panose="020B0502040204020203" pitchFamily="34" charset="0"/>
              <a:cs typeface="Segoe UI" panose="020B0502040204020203" pitchFamily="34" charset="0"/>
            </a:endParaRPr>
          </a:p>
        </p:txBody>
      </p:sp>
      <p:sp>
        <p:nvSpPr>
          <p:cNvPr id="4" name="CaixaDeTexto 3">
            <a:extLst>
              <a:ext uri="{FF2B5EF4-FFF2-40B4-BE49-F238E27FC236}">
                <a16:creationId xmlns:a16="http://schemas.microsoft.com/office/drawing/2014/main" id="{7A5BB6A5-9F5B-8A26-B9F7-E48A5575BD8F}"/>
              </a:ext>
            </a:extLst>
          </p:cNvPr>
          <p:cNvSpPr txBox="1"/>
          <p:nvPr/>
        </p:nvSpPr>
        <p:spPr>
          <a:xfrm>
            <a:off x="236931" y="994078"/>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ANÁLISE DE DADOS</a:t>
            </a:r>
          </a:p>
        </p:txBody>
      </p:sp>
      <p:sp>
        <p:nvSpPr>
          <p:cNvPr id="10" name="CaixaDeTexto 9">
            <a:extLst>
              <a:ext uri="{FF2B5EF4-FFF2-40B4-BE49-F238E27FC236}">
                <a16:creationId xmlns:a16="http://schemas.microsoft.com/office/drawing/2014/main" id="{C0C5CB41-E047-7452-0679-346693D7C8B5}"/>
              </a:ext>
            </a:extLst>
          </p:cNvPr>
          <p:cNvSpPr txBox="1"/>
          <p:nvPr/>
        </p:nvSpPr>
        <p:spPr>
          <a:xfrm>
            <a:off x="381002" y="3710040"/>
            <a:ext cx="4287251"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Distribuição de Clientes por range de </a:t>
            </a:r>
            <a:r>
              <a:rPr lang="pt-BR" sz="1200" dirty="0" err="1">
                <a:solidFill>
                  <a:srgbClr val="AAC1CD"/>
                </a:solidFill>
                <a:latin typeface="Segoe UI" panose="020B0502040204020203" pitchFamily="34" charset="0"/>
                <a:cs typeface="Segoe UI" panose="020B0502040204020203" pitchFamily="34" charset="0"/>
              </a:rPr>
              <a:t>Spending</a:t>
            </a:r>
            <a:r>
              <a:rPr lang="pt-BR" sz="1200" dirty="0">
                <a:solidFill>
                  <a:srgbClr val="AAC1CD"/>
                </a:solidFill>
                <a:latin typeface="Segoe UI" panose="020B0502040204020203" pitchFamily="34" charset="0"/>
                <a:cs typeface="Segoe UI" panose="020B0502040204020203" pitchFamily="34" charset="0"/>
              </a:rPr>
              <a:t> Score</a:t>
            </a:r>
          </a:p>
        </p:txBody>
      </p:sp>
      <p:pic>
        <p:nvPicPr>
          <p:cNvPr id="3" name="Imagem 2">
            <a:extLst>
              <a:ext uri="{FF2B5EF4-FFF2-40B4-BE49-F238E27FC236}">
                <a16:creationId xmlns:a16="http://schemas.microsoft.com/office/drawing/2014/main" id="{07A17276-1212-49DD-8B0D-C05C49F706E8}"/>
              </a:ext>
            </a:extLst>
          </p:cNvPr>
          <p:cNvPicPr>
            <a:picLocks noChangeAspect="1"/>
          </p:cNvPicPr>
          <p:nvPr/>
        </p:nvPicPr>
        <p:blipFill>
          <a:blip r:embed="rId4"/>
          <a:stretch>
            <a:fillRect/>
          </a:stretch>
        </p:blipFill>
        <p:spPr>
          <a:xfrm>
            <a:off x="379152" y="1332632"/>
            <a:ext cx="5716334" cy="2340546"/>
          </a:xfrm>
          <a:prstGeom prst="rect">
            <a:avLst/>
          </a:prstGeom>
        </p:spPr>
      </p:pic>
      <p:pic>
        <p:nvPicPr>
          <p:cNvPr id="6" name="Imagem 5">
            <a:extLst>
              <a:ext uri="{FF2B5EF4-FFF2-40B4-BE49-F238E27FC236}">
                <a16:creationId xmlns:a16="http://schemas.microsoft.com/office/drawing/2014/main" id="{BAB0E476-3128-8D62-2210-74C8AA92E7B3}"/>
              </a:ext>
            </a:extLst>
          </p:cNvPr>
          <p:cNvPicPr>
            <a:picLocks noChangeAspect="1"/>
          </p:cNvPicPr>
          <p:nvPr/>
        </p:nvPicPr>
        <p:blipFill>
          <a:blip r:embed="rId5"/>
          <a:stretch>
            <a:fillRect/>
          </a:stretch>
        </p:blipFill>
        <p:spPr>
          <a:xfrm>
            <a:off x="6237709" y="1332633"/>
            <a:ext cx="5716333" cy="2340546"/>
          </a:xfrm>
          <a:prstGeom prst="rect">
            <a:avLst/>
          </a:prstGeom>
        </p:spPr>
      </p:pic>
      <p:sp>
        <p:nvSpPr>
          <p:cNvPr id="8" name="CaixaDeTexto 7">
            <a:extLst>
              <a:ext uri="{FF2B5EF4-FFF2-40B4-BE49-F238E27FC236}">
                <a16:creationId xmlns:a16="http://schemas.microsoft.com/office/drawing/2014/main" id="{6191A972-6F26-8D10-C073-267075484062}"/>
              </a:ext>
            </a:extLst>
          </p:cNvPr>
          <p:cNvSpPr txBox="1"/>
          <p:nvPr/>
        </p:nvSpPr>
        <p:spPr>
          <a:xfrm>
            <a:off x="6237707" y="3667132"/>
            <a:ext cx="4287251"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Distribuição de Clientes por range de Annual Income (</a:t>
            </a:r>
            <a:r>
              <a:rPr lang="pt-BR" sz="1200" dirty="0" err="1">
                <a:solidFill>
                  <a:srgbClr val="AAC1CD"/>
                </a:solidFill>
                <a:latin typeface="Segoe UI" panose="020B0502040204020203" pitchFamily="34" charset="0"/>
                <a:cs typeface="Segoe UI" panose="020B0502040204020203" pitchFamily="34" charset="0"/>
              </a:rPr>
              <a:t>k</a:t>
            </a:r>
            <a:r>
              <a:rPr lang="pt-BR" sz="1200" dirty="0">
                <a:solidFill>
                  <a:srgbClr val="AAC1CD"/>
                </a:solidFill>
                <a:latin typeface="Segoe UI" panose="020B0502040204020203" pitchFamily="34" charset="0"/>
                <a:cs typeface="Segoe UI" panose="020B0502040204020203" pitchFamily="34" charset="0"/>
              </a:rPr>
              <a:t>$)</a:t>
            </a:r>
          </a:p>
        </p:txBody>
      </p:sp>
      <p:sp>
        <p:nvSpPr>
          <p:cNvPr id="18" name="CaixaDeTexto 17">
            <a:extLst>
              <a:ext uri="{FF2B5EF4-FFF2-40B4-BE49-F238E27FC236}">
                <a16:creationId xmlns:a16="http://schemas.microsoft.com/office/drawing/2014/main" id="{AE1885B7-AF32-3771-686B-895EFAB185E5}"/>
              </a:ext>
            </a:extLst>
          </p:cNvPr>
          <p:cNvSpPr txBox="1"/>
          <p:nvPr/>
        </p:nvSpPr>
        <p:spPr>
          <a:xfrm>
            <a:off x="236931" y="4023901"/>
            <a:ext cx="5008836"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RESULTADOS</a:t>
            </a:r>
          </a:p>
        </p:txBody>
      </p:sp>
      <p:pic>
        <p:nvPicPr>
          <p:cNvPr id="19" name="Imagem 18">
            <a:extLst>
              <a:ext uri="{FF2B5EF4-FFF2-40B4-BE49-F238E27FC236}">
                <a16:creationId xmlns:a16="http://schemas.microsoft.com/office/drawing/2014/main" id="{11707E4B-2682-A961-4A34-C7782557B72D}"/>
              </a:ext>
            </a:extLst>
          </p:cNvPr>
          <p:cNvPicPr>
            <a:picLocks noChangeAspect="1"/>
          </p:cNvPicPr>
          <p:nvPr/>
        </p:nvPicPr>
        <p:blipFill>
          <a:blip r:embed="rId6"/>
          <a:stretch>
            <a:fillRect/>
          </a:stretch>
        </p:blipFill>
        <p:spPr>
          <a:xfrm>
            <a:off x="379152" y="4362455"/>
            <a:ext cx="4409416" cy="2169988"/>
          </a:xfrm>
          <a:prstGeom prst="rect">
            <a:avLst/>
          </a:prstGeom>
        </p:spPr>
      </p:pic>
      <p:sp>
        <p:nvSpPr>
          <p:cNvPr id="20" name="CaixaDeTexto 19">
            <a:extLst>
              <a:ext uri="{FF2B5EF4-FFF2-40B4-BE49-F238E27FC236}">
                <a16:creationId xmlns:a16="http://schemas.microsoft.com/office/drawing/2014/main" id="{FD3F5825-167F-F536-392E-DF62EDC3297A}"/>
              </a:ext>
            </a:extLst>
          </p:cNvPr>
          <p:cNvSpPr txBox="1"/>
          <p:nvPr/>
        </p:nvSpPr>
        <p:spPr>
          <a:xfrm>
            <a:off x="379152" y="6532443"/>
            <a:ext cx="5095216" cy="27699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Quantidade de </a:t>
            </a:r>
            <a:r>
              <a:rPr lang="pt-BR" sz="1200" dirty="0" err="1">
                <a:solidFill>
                  <a:srgbClr val="AAC1CD"/>
                </a:solidFill>
                <a:latin typeface="Segoe UI" panose="020B0502040204020203" pitchFamily="34" charset="0"/>
                <a:cs typeface="Segoe UI" panose="020B0502040204020203" pitchFamily="34" charset="0"/>
              </a:rPr>
              <a:t>k</a:t>
            </a:r>
            <a:r>
              <a:rPr lang="pt-BR" sz="1200" dirty="0">
                <a:solidFill>
                  <a:srgbClr val="AAC1CD"/>
                </a:solidFill>
                <a:latin typeface="Segoe UI" panose="020B0502040204020203" pitchFamily="34" charset="0"/>
                <a:cs typeface="Segoe UI" panose="020B0502040204020203" pitchFamily="34" charset="0"/>
              </a:rPr>
              <a:t> = 5</a:t>
            </a:r>
          </a:p>
        </p:txBody>
      </p:sp>
      <p:pic>
        <p:nvPicPr>
          <p:cNvPr id="21" name="Imagem 20">
            <a:extLst>
              <a:ext uri="{FF2B5EF4-FFF2-40B4-BE49-F238E27FC236}">
                <a16:creationId xmlns:a16="http://schemas.microsoft.com/office/drawing/2014/main" id="{D28D9A98-8D70-C703-7BDE-9421B9073825}"/>
              </a:ext>
            </a:extLst>
          </p:cNvPr>
          <p:cNvPicPr>
            <a:picLocks noChangeAspect="1"/>
          </p:cNvPicPr>
          <p:nvPr/>
        </p:nvPicPr>
        <p:blipFill>
          <a:blip r:embed="rId7"/>
          <a:stretch>
            <a:fillRect/>
          </a:stretch>
        </p:blipFill>
        <p:spPr>
          <a:xfrm>
            <a:off x="4954852" y="4362453"/>
            <a:ext cx="3533013" cy="2169989"/>
          </a:xfrm>
          <a:prstGeom prst="rect">
            <a:avLst/>
          </a:prstGeom>
        </p:spPr>
      </p:pic>
      <p:sp>
        <p:nvSpPr>
          <p:cNvPr id="22" name="CaixaDeTexto 21">
            <a:extLst>
              <a:ext uri="{FF2B5EF4-FFF2-40B4-BE49-F238E27FC236}">
                <a16:creationId xmlns:a16="http://schemas.microsoft.com/office/drawing/2014/main" id="{9AC4F47D-E54B-83FF-6E49-B114BF158346}"/>
              </a:ext>
            </a:extLst>
          </p:cNvPr>
          <p:cNvSpPr txBox="1"/>
          <p:nvPr/>
        </p:nvSpPr>
        <p:spPr>
          <a:xfrm>
            <a:off x="4954852" y="6532443"/>
            <a:ext cx="3533013" cy="277000"/>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Distribuição espacial dos clusters</a:t>
            </a:r>
          </a:p>
        </p:txBody>
      </p:sp>
      <p:sp>
        <p:nvSpPr>
          <p:cNvPr id="23" name="CaixaDeTexto 22">
            <a:extLst>
              <a:ext uri="{FF2B5EF4-FFF2-40B4-BE49-F238E27FC236}">
                <a16:creationId xmlns:a16="http://schemas.microsoft.com/office/drawing/2014/main" id="{BA5B7F03-F983-1D95-E495-588C9CD305B7}"/>
              </a:ext>
            </a:extLst>
          </p:cNvPr>
          <p:cNvSpPr txBox="1"/>
          <p:nvPr/>
        </p:nvSpPr>
        <p:spPr>
          <a:xfrm>
            <a:off x="8487865" y="3944131"/>
            <a:ext cx="2916149"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CONCLUSÃO</a:t>
            </a:r>
          </a:p>
        </p:txBody>
      </p:sp>
      <p:sp>
        <p:nvSpPr>
          <p:cNvPr id="25" name="CaixaDeTexto 24">
            <a:extLst>
              <a:ext uri="{FF2B5EF4-FFF2-40B4-BE49-F238E27FC236}">
                <a16:creationId xmlns:a16="http://schemas.microsoft.com/office/drawing/2014/main" id="{1EF6543E-BEEE-EB57-B53C-BCA94C1352A8}"/>
              </a:ext>
            </a:extLst>
          </p:cNvPr>
          <p:cNvSpPr txBox="1"/>
          <p:nvPr/>
        </p:nvSpPr>
        <p:spPr>
          <a:xfrm>
            <a:off x="8654149" y="4622683"/>
            <a:ext cx="3438416" cy="1384995"/>
          </a:xfrm>
          <a:prstGeom prst="rect">
            <a:avLst/>
          </a:prstGeom>
          <a:noFill/>
        </p:spPr>
        <p:txBody>
          <a:bodyPr wrap="square" rtlCol="0">
            <a:spAutoFit/>
          </a:bodyPr>
          <a:lstStyle>
            <a:defPPr>
              <a:defRPr lang="pt-BR"/>
            </a:defPPr>
            <a:lvl1pPr algn="just">
              <a:defRPr sz="1200">
                <a:solidFill>
                  <a:srgbClr val="AAC1CD"/>
                </a:solidFill>
                <a:latin typeface="Segoe UI" panose="020B0502040204020203" pitchFamily="34" charset="0"/>
                <a:cs typeface="Segoe UI" panose="020B0502040204020203" pitchFamily="34" charset="0"/>
              </a:defRPr>
            </a:lvl1pPr>
          </a:lstStyle>
          <a:p>
            <a:pPr algn="ctr"/>
            <a:r>
              <a:rPr lang="pt-BR" dirty="0"/>
              <a:t>O objetivo dos </a:t>
            </a:r>
            <a:r>
              <a:rPr lang="pt-BR" dirty="0" err="1"/>
              <a:t>K-Means</a:t>
            </a:r>
            <a:r>
              <a:rPr lang="pt-BR" dirty="0"/>
              <a:t> é agrupar pontos de dados em subgrupos distintos que não se sobrepujam. Uma das principais aplicações do agrupamento de </a:t>
            </a:r>
            <a:r>
              <a:rPr lang="pt-BR" dirty="0" err="1"/>
              <a:t>K-Means</a:t>
            </a:r>
            <a:r>
              <a:rPr lang="pt-BR" dirty="0"/>
              <a:t> é a segmentação de clientes para obter uma melhor compreensão deles, o que, por sua vez, poderia ser usado para aumentar a receita da empresa.</a:t>
            </a:r>
          </a:p>
        </p:txBody>
      </p:sp>
    </p:spTree>
    <p:extLst>
      <p:ext uri="{BB962C8B-B14F-4D97-AF65-F5344CB8AC3E}">
        <p14:creationId xmlns:p14="http://schemas.microsoft.com/office/powerpoint/2010/main" val="2206392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E2F89DC-2665-C90A-9645-A40FBFEF2625}"/>
              </a:ext>
            </a:extLst>
          </p:cNvPr>
          <p:cNvPicPr>
            <a:picLocks noChangeAspect="1"/>
          </p:cNvPicPr>
          <p:nvPr/>
        </p:nvPicPr>
        <p:blipFill>
          <a:blip r:embed="rId3"/>
          <a:stretch>
            <a:fillRect/>
          </a:stretch>
        </p:blipFill>
        <p:spPr>
          <a:xfrm>
            <a:off x="10880282" y="158964"/>
            <a:ext cx="1121885" cy="177920"/>
          </a:xfrm>
          <a:prstGeom prst="rect">
            <a:avLst/>
          </a:prstGeom>
        </p:spPr>
      </p:pic>
      <p:sp>
        <p:nvSpPr>
          <p:cNvPr id="7" name="CaixaDeTexto 6">
            <a:extLst>
              <a:ext uri="{FF2B5EF4-FFF2-40B4-BE49-F238E27FC236}">
                <a16:creationId xmlns:a16="http://schemas.microsoft.com/office/drawing/2014/main" id="{4FA5386E-9E48-6684-E5FD-296E32F20CDC}"/>
              </a:ext>
            </a:extLst>
          </p:cNvPr>
          <p:cNvSpPr txBox="1"/>
          <p:nvPr/>
        </p:nvSpPr>
        <p:spPr>
          <a:xfrm>
            <a:off x="236932" y="247924"/>
            <a:ext cx="7354994" cy="338554"/>
          </a:xfrm>
          <a:prstGeom prst="rect">
            <a:avLst/>
          </a:prstGeom>
          <a:noFill/>
        </p:spPr>
        <p:txBody>
          <a:bodyPr wrap="square" rtlCol="0">
            <a:spAutoFit/>
          </a:bodyPr>
          <a:lstStyle/>
          <a:p>
            <a:r>
              <a:rPr lang="pt-BR" sz="1600" dirty="0">
                <a:solidFill>
                  <a:srgbClr val="F00658"/>
                </a:solidFill>
                <a:latin typeface="Segoe UI" panose="020B0502040204020203" pitchFamily="34" charset="0"/>
                <a:cs typeface="Segoe UI" panose="020B0502040204020203" pitchFamily="34" charset="0"/>
              </a:rPr>
              <a:t>3) PROBLEMA QUE PODE USAR ML, MAS NÃO PRECISA</a:t>
            </a:r>
          </a:p>
        </p:txBody>
      </p:sp>
      <p:sp>
        <p:nvSpPr>
          <p:cNvPr id="3" name="CaixaDeTexto 2">
            <a:extLst>
              <a:ext uri="{FF2B5EF4-FFF2-40B4-BE49-F238E27FC236}">
                <a16:creationId xmlns:a16="http://schemas.microsoft.com/office/drawing/2014/main" id="{D9113AFF-F7DA-4AE9-ACE0-F7CDD1F411C9}"/>
              </a:ext>
            </a:extLst>
          </p:cNvPr>
          <p:cNvSpPr txBox="1"/>
          <p:nvPr/>
        </p:nvSpPr>
        <p:spPr>
          <a:xfrm>
            <a:off x="469386" y="2828835"/>
            <a:ext cx="11253227" cy="1200329"/>
          </a:xfrm>
          <a:prstGeom prst="rect">
            <a:avLst/>
          </a:prstGeom>
          <a:noFill/>
        </p:spPr>
        <p:txBody>
          <a:bodyPr wrap="square" rtlCol="0">
            <a:spAutoFit/>
          </a:bodyPr>
          <a:lstStyle/>
          <a:p>
            <a:pPr algn="just"/>
            <a:r>
              <a:rPr lang="pt-BR" sz="1200" dirty="0">
                <a:solidFill>
                  <a:srgbClr val="AAC1CD"/>
                </a:solidFill>
                <a:latin typeface="Segoe UI" panose="020B0502040204020203" pitchFamily="34" charset="0"/>
                <a:cs typeface="Segoe UI" panose="020B0502040204020203" pitchFamily="34" charset="0"/>
              </a:rPr>
              <a:t>Após pesquisas, percebemos que algumas referências citam heurísticas que podem ser utilizadas para se definir quando devemos deixar de utilizar o </a:t>
            </a:r>
            <a:r>
              <a:rPr lang="pt-BR" sz="1200" dirty="0" err="1">
                <a:solidFill>
                  <a:srgbClr val="AAC1CD"/>
                </a:solidFill>
                <a:latin typeface="Segoe UI" panose="020B0502040204020203" pitchFamily="34" charset="0"/>
                <a:cs typeface="Segoe UI" panose="020B0502040204020203" pitchFamily="34" charset="0"/>
              </a:rPr>
              <a:t>Machine</a:t>
            </a:r>
            <a:r>
              <a:rPr lang="pt-BR" sz="1200" dirty="0">
                <a:solidFill>
                  <a:srgbClr val="AAC1CD"/>
                </a:solidFill>
                <a:latin typeface="Segoe UI" panose="020B0502040204020203" pitchFamily="34" charset="0"/>
                <a:cs typeface="Segoe UI" panose="020B0502040204020203" pitchFamily="34" charset="0"/>
              </a:rPr>
              <a:t> Learning para resolver problemas.</a:t>
            </a:r>
          </a:p>
          <a:p>
            <a:pPr algn="just"/>
            <a:endParaRPr lang="pt-BR" sz="1200" dirty="0">
              <a:solidFill>
                <a:srgbClr val="AAC1CD"/>
              </a:solidFill>
              <a:latin typeface="Segoe UI" panose="020B0502040204020203" pitchFamily="34" charset="0"/>
              <a:cs typeface="Segoe UI" panose="020B0502040204020203" pitchFamily="34" charset="0"/>
            </a:endParaRPr>
          </a:p>
          <a:p>
            <a:pPr algn="just"/>
            <a:r>
              <a:rPr lang="pt-BR" sz="1200" dirty="0">
                <a:solidFill>
                  <a:srgbClr val="AAC1CD"/>
                </a:solidFill>
                <a:latin typeface="Segoe UI" panose="020B0502040204020203" pitchFamily="34" charset="0"/>
                <a:cs typeface="Segoe UI" panose="020B0502040204020203" pitchFamily="34" charset="0"/>
              </a:rPr>
              <a:t>Um exemplo constante nesse artigo do </a:t>
            </a:r>
            <a:r>
              <a:rPr lang="pt-BR" sz="1200" dirty="0" err="1">
                <a:solidFill>
                  <a:srgbClr val="AAC1CD"/>
                </a:solidFill>
                <a:latin typeface="Segoe UI" panose="020B0502040204020203" pitchFamily="34" charset="0"/>
                <a:cs typeface="Segoe UI" panose="020B0502040204020203" pitchFamily="34" charset="0"/>
              </a:rPr>
              <a:t>Medium</a:t>
            </a:r>
            <a:r>
              <a:rPr lang="pt-BR" sz="1200" dirty="0">
                <a:solidFill>
                  <a:srgbClr val="AAC1CD"/>
                </a:solidFill>
                <a:latin typeface="Segoe UI" panose="020B0502040204020203" pitchFamily="34" charset="0"/>
                <a:cs typeface="Segoe UI" panose="020B0502040204020203" pitchFamily="34" charset="0"/>
              </a:rPr>
              <a:t> (</a:t>
            </a:r>
            <a:r>
              <a:rPr lang="pt-BR" sz="1200" dirty="0">
                <a:solidFill>
                  <a:srgbClr val="AAC1CD"/>
                </a:solidFill>
                <a:latin typeface="Segoe UI" panose="020B0502040204020203" pitchFamily="34" charset="0"/>
                <a:cs typeface="Segoe UI" panose="020B0502040204020203" pitchFamily="34" charset="0"/>
                <a:hlinkClick r:id="rId4"/>
              </a:rPr>
              <a:t>https://medium.com/geekculture/3-signs-you-dont-need-machine-learning-958199b30c34</a:t>
            </a:r>
            <a:r>
              <a:rPr lang="pt-BR" sz="1200" dirty="0">
                <a:solidFill>
                  <a:srgbClr val="AAC1CD"/>
                </a:solidFill>
                <a:latin typeface="Segoe UI" panose="020B0502040204020203" pitchFamily="34" charset="0"/>
                <a:cs typeface="Segoe UI" panose="020B0502040204020203" pitchFamily="34" charset="0"/>
              </a:rPr>
              <a:t>) são os </a:t>
            </a:r>
            <a:r>
              <a:rPr lang="pt-BR" sz="1200" dirty="0" err="1">
                <a:solidFill>
                  <a:srgbClr val="AAC1CD"/>
                </a:solidFill>
                <a:latin typeface="Segoe UI" panose="020B0502040204020203" pitchFamily="34" charset="0"/>
                <a:cs typeface="Segoe UI" panose="020B0502040204020203" pitchFamily="34" charset="0"/>
              </a:rPr>
              <a:t>Chatbots</a:t>
            </a:r>
            <a:r>
              <a:rPr lang="pt-BR" sz="1200" dirty="0">
                <a:solidFill>
                  <a:srgbClr val="AAC1CD"/>
                </a:solidFill>
                <a:latin typeface="Segoe UI" panose="020B0502040204020203" pitchFamily="34" charset="0"/>
                <a:cs typeface="Segoe UI" panose="020B0502040204020203" pitchFamily="34" charset="0"/>
              </a:rPr>
              <a:t>, por exemplo, pois eles nem sempre precisam ser capazes de responder a todas as perguntas. É possível detalhar o problema e prever se uma consulta atende as necessidades do cliente e, caso não aconteça, ele pode ser direcionado para a equipe de atendimento.</a:t>
            </a:r>
          </a:p>
        </p:txBody>
      </p:sp>
    </p:spTree>
    <p:extLst>
      <p:ext uri="{BB962C8B-B14F-4D97-AF65-F5344CB8AC3E}">
        <p14:creationId xmlns:p14="http://schemas.microsoft.com/office/powerpoint/2010/main" val="2975668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m 4" descr="Ícone&#10;&#10;Descrição gerada automaticamente">
            <a:extLst>
              <a:ext uri="{FF2B5EF4-FFF2-40B4-BE49-F238E27FC236}">
                <a16:creationId xmlns:a16="http://schemas.microsoft.com/office/drawing/2014/main" id="{1E2F89DC-2665-C90A-9645-A40FBFEF2625}"/>
              </a:ext>
            </a:extLst>
          </p:cNvPr>
          <p:cNvPicPr>
            <a:picLocks noChangeAspect="1"/>
          </p:cNvPicPr>
          <p:nvPr/>
        </p:nvPicPr>
        <p:blipFill>
          <a:blip r:embed="rId3"/>
          <a:stretch>
            <a:fillRect/>
          </a:stretch>
        </p:blipFill>
        <p:spPr>
          <a:xfrm>
            <a:off x="4603316" y="4562522"/>
            <a:ext cx="2985366" cy="473450"/>
          </a:xfrm>
          <a:prstGeom prst="rect">
            <a:avLst/>
          </a:prstGeom>
        </p:spPr>
      </p:pic>
      <p:sp>
        <p:nvSpPr>
          <p:cNvPr id="7" name="CaixaDeTexto 6">
            <a:extLst>
              <a:ext uri="{FF2B5EF4-FFF2-40B4-BE49-F238E27FC236}">
                <a16:creationId xmlns:a16="http://schemas.microsoft.com/office/drawing/2014/main" id="{4FA5386E-9E48-6684-E5FD-296E32F20CDC}"/>
              </a:ext>
            </a:extLst>
          </p:cNvPr>
          <p:cNvSpPr txBox="1"/>
          <p:nvPr/>
        </p:nvSpPr>
        <p:spPr>
          <a:xfrm>
            <a:off x="4788590" y="2898106"/>
            <a:ext cx="2614819" cy="646331"/>
          </a:xfrm>
          <a:prstGeom prst="rect">
            <a:avLst/>
          </a:prstGeom>
          <a:noFill/>
        </p:spPr>
        <p:txBody>
          <a:bodyPr wrap="none" rtlCol="0">
            <a:spAutoFit/>
          </a:bodyPr>
          <a:lstStyle/>
          <a:p>
            <a:pPr algn="ctr"/>
            <a:r>
              <a:rPr lang="pt-BR" sz="3600" dirty="0">
                <a:solidFill>
                  <a:srgbClr val="F00658"/>
                </a:solidFill>
                <a:latin typeface="Segoe UI" panose="020B0502040204020203" pitchFamily="34" charset="0"/>
                <a:cs typeface="Segoe UI" panose="020B0502040204020203" pitchFamily="34" charset="0"/>
              </a:rPr>
              <a:t>OBRIGADO!</a:t>
            </a:r>
            <a:endParaRPr lang="pt-BR" sz="6000" dirty="0">
              <a:solidFill>
                <a:srgbClr val="F0065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344101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TotalTime>
  <Words>1883</Words>
  <Application>Microsoft Macintosh PowerPoint</Application>
  <PresentationFormat>Widescreen</PresentationFormat>
  <Paragraphs>98</Paragraphs>
  <Slides>9</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9</vt:i4>
      </vt:variant>
    </vt:vector>
  </HeadingPairs>
  <TitlesOfParts>
    <vt:vector size="14" baseType="lpstr">
      <vt:lpstr>Arial</vt:lpstr>
      <vt:lpstr>Calibri</vt:lpstr>
      <vt:lpstr>Calibri Light</vt:lpstr>
      <vt:lpstr>Segoe UI</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Andrey Ferreira de Almeida</dc:creator>
  <cp:lastModifiedBy>Andrey Ferreira de Almeida</cp:lastModifiedBy>
  <cp:revision>1</cp:revision>
  <dcterms:created xsi:type="dcterms:W3CDTF">2022-10-22T02:51:06Z</dcterms:created>
  <dcterms:modified xsi:type="dcterms:W3CDTF">2022-10-22T13:26:34Z</dcterms:modified>
</cp:coreProperties>
</file>